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9A30E-075B-4343-A751-432C82C355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547ADC-4A0C-4A1B-A906-35602748F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ABFF81-A118-46E0-AC44-A39250A88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AA6DDB-6608-413C-92FB-17038AF04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3FCDA0-1C77-4D7C-B8DD-50077A17E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29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8944D-486A-416A-A62A-76E2BB49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1087AC-DD5A-42AC-B390-9F01B3E0B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4271B8-7E82-4451-8A61-60E166719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5C9CB2-BDFD-4A17-BD3A-687C05CE7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771E79-D35D-4477-AB9D-C8337696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5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2A2955C-35FA-46B7-BD2E-7B4323428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8A4D87-8BEB-4CC8-AA04-6958E22D1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A9A68E-282C-4C8D-8C27-1B88BC02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3D6B7D-BDC5-4BC0-A340-DE495E7A8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716606-7894-4628-A52F-AB6722E79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3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18CDD-D75E-44FE-867A-D88B30892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0A5408-3A74-4B8D-BAC6-92E54E0BB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F7228F-8B0A-42AC-AEC6-559732902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716315-8DA6-4E79-BACA-4178565E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09BCAC-2C04-45B5-8105-8E55276E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5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B7A53-5195-40E4-8908-D31B443B9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8ADE4F-E90E-4C57-9688-5A2DA4887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383433-A8E6-43E1-9643-EC99039B8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7E4E6F-94F9-479C-BF23-5225804D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C88A13-EE2D-486C-A561-443B84507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7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467D2-607F-4383-B371-3EFBC713B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A8AB7-71E0-452E-8EE3-427AB252FF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C2B0FA-9A19-4743-96DA-53453406D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CA11CD-E149-4336-B972-1968361F3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E47561-50E8-4459-A993-4018A70AF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162311-4144-4CEE-B6A2-A88F0AA0C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9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0E118-FCBD-4AD4-9723-E2C174A82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C1423B-8D44-449B-8DA4-00B618BD8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1D91B2-672E-40DC-B2D4-192485020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A314206-5C1B-489E-AB36-125CCE2F4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DEA8C9-AA95-4F41-885F-8FE86BCAD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A86393-14A1-4295-876C-57F88D9A4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201ED0-0E70-4DC0-B7CE-4CEEB8E66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4596876-D562-4C44-BACE-FC99B2FE8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57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36E006-C68E-4772-87AC-F58559C8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01C7F24-E28E-40BA-9A35-83D6E3B27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825D001-47AD-427B-8862-4F68558D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1A860B-023F-4404-96BC-AF82A8BC4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398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835C47-1F25-4829-9668-7DA7BB294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8687E7-214A-4D7A-9B80-9D7B8F42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5C9298-D385-43B6-A49F-586AE11AC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62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EE7DA-59AD-4107-8F4D-9B4927A69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A18213-90E7-41A5-A4A8-6D50492F9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DE8444-EA1F-4F73-88D9-51ED584EB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8CC96C-2341-4D67-A296-F5CDCE344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65A58F-913B-4B16-B784-893B5424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3DE497-DB54-430F-8D77-24AF96F9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0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C0D65B-D083-4E63-9B74-B5B21F8E6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74B552-5478-4A7D-8BDB-5ADA7A7C6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77B3F1-FE39-49D2-829A-BFFFC77A5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15FD9-0B1F-4115-B85B-734DEFBB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66D61E-29BD-4961-9F13-9A4FC07A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9C34EF-C014-4E36-B30B-76F2B5456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7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2DC54-A640-44A1-A3C6-B5ACDEBF3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AF0EE7-F9C6-4BFA-A96A-3B0239C89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7512A9-336E-461A-8FB3-97D751C103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441AD-BBCC-445E-BD43-A017C5421B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C07131-6ED0-4580-A7EC-85CB08851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0CB2B8-E87F-429F-8EF6-A9408BF29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2AFBA-3234-45F6-827F-4F65925E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5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7CAB82-3B29-4E21-A496-7A45A1F71E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задачи, принципы, виды деятельности и критерии эффективности деятельности классного руководителя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518B86-5CB4-47BE-B9A8-5DBD3FD74F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Моисеева А.Н., доцент кафедры дошкольного, коррекционного, дополнительного образования и проблем воспитания ГБОУ ВО ОГПУ</a:t>
            </a:r>
          </a:p>
        </p:txBody>
      </p:sp>
    </p:spTree>
    <p:extLst>
      <p:ext uri="{BB962C8B-B14F-4D97-AF65-F5344CB8AC3E}">
        <p14:creationId xmlns:p14="http://schemas.microsoft.com/office/powerpoint/2010/main" val="2493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6BA4D-A645-425C-8C6A-1BC7F347F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деятельности классного руководителя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E50F93-136F-4DC7-AA9D-70CCA8715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- деятельность, направленная на развитие личности,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государства,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обучающихся чувства патриотизма,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гражданственности, уважения к памяти защитников Отечества и подвигам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Героев Отечества, закону и правопорядку, человеку труда и старшему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поколению, взаимного уважения, бережного отношения к культурному наследию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традициям многонационального народа Российской Федерации, природе и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окружающей среде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(пункт 2, статья 2 ФЗ – 273 «Об образовании в РФ» от 29.12.2012)</a:t>
            </a:r>
          </a:p>
          <a:p>
            <a:pPr indent="0" algn="just">
              <a:lnSpc>
                <a:spcPct val="107000"/>
              </a:lnSpc>
              <a:buNone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ЗАКОН ОТ 31 ИЮЛЯ 2020 Г. N 304-ФЗ "О ВНЕСЕНИИ ИЗМЕНЕНИЙ В ФЕДЕРАЛЬНЫЙ ЗАКОН "ОБ ОБРАЗОВАНИИ В РОССИЙСКОЙ ФЕДЕРАЦИИ" ПО ВОПРОСАМ ВОСПИТАНИЯ ОБУЧАЮЩИХСЯ</a:t>
            </a:r>
            <a:r>
              <a:rPr lang="ru-RU" sz="1800" b="1" cap="all" dirty="0">
                <a:solidFill>
                  <a:srgbClr val="4D4D4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423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B0B18-AC7B-4D7B-8D76-74A24736B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деятельности классного руководителя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C8D817-E348-4EFC-9D91-5DE8E92D0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808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indent="45000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Создание благоприятных психолого-педагогических условий в классе путем гуманизации межличностных отношений, формирования навыков общения обучающихся, детско-взрослого общения, основанного на принципах взаимного уважения и взаимопомощи, ответственности, коллективизма и социальной солидарности, недопустимости любых форм и видов травли, насилия, проявления жестокости;</a:t>
            </a:r>
          </a:p>
          <a:p>
            <a:pPr indent="45000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Формирование у обучающихся высокого уровня духовно-нравственного развития, основанного на принятии общечеловеческих и российских традиционных духовных ценностей и практической готовности им следовать;</a:t>
            </a:r>
          </a:p>
          <a:p>
            <a:pPr indent="45000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Формирование внутренней позиции личности обучающегося по отношению к негативным явлениям окружающей социальной действительности, в частности, по отношению к кибербуллингу, деструктивным сетевым сообществам, употреблению различных веществ, способных нанести вред здоровью человека; культу насилия, жестокости и агрессии; обесцениванию жизни человека и др.;</a:t>
            </a:r>
          </a:p>
          <a:p>
            <a:pPr indent="45000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Формирование у обучающихся активной гражданской позиции, чувства ответственности за свою страну, причастности к историко-культурной общности российского народа и судьбе России, включая неприятие попыток пересмотра исторических фактов, в частности, событий и итогов второй мировой войны;</a:t>
            </a:r>
          </a:p>
          <a:p>
            <a:pPr indent="45000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Формирование способности обучающихся реализовать свой потенциал в условиях современного общества за счёт активной жизненной и социальной позиции, использования возможностей волонтёрского движения, детских общественных движений, творческих и научных сообществ.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661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165FD-0668-4B44-8D8E-B0DADFDA2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деятельности классного руководителя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76DE7D-E50D-4738-9BA1-BF5207DFC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545"/>
            <a:ext cx="10515600" cy="4351338"/>
          </a:xfrm>
        </p:spPr>
        <p:txBody>
          <a:bodyPr>
            <a:normAutofit fontScale="32500" lnSpcReduction="20000"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Опора на духовно-нравственные ценности народов Российской Федерации, исторические и национально-культурные традиции;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социально открытого пространства духовно-нравственного развития и воспитания личности гражданина России;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Нравственный пример педагогического работника;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Интегративность программ духовно-нравственного воспитания;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Социальная востребованность воспитания;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единства, целостности, преемственности и непрерывности воспитания;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Признание определяющей роли семьи ребенка и соблюдение прав родителей (законных представителей) несовершеннолетних обучающихся;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защиты прав и соблюдение законных интересов каждого ребенка, в том числе гарантий доступности ресурсов системы образования;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5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Кооперация и сотрудничество субъектов системы воспитания (семьи, общества, государства, образовательных и научных организаций) </a:t>
            </a:r>
            <a:endParaRPr lang="ru-RU" sz="5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60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2060AA-E492-4E32-B91E-1DF1B650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Инвариантная часть содержания деятельности классного руководителя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638783-7AB8-4CE5-95D4-E8BD95E36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Личностно ориентированная деятельность по воспитанию и социализации обучающихся в классе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Деятельность по воспитанию и социализации обучающихся, осуществляемая с классом как социальной группой  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Осуществление воспитательной деятельности во взаимодействии с родителями (законными представителями) несовершеннолетних обучающихся 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Осуществление воспитательной деятельности во взаимодействии с педагогическим коллективом 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Участие в осуществлении воспитательной деятельности во взаимодействии с социальными партнерами 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Ведение и составление педагогическими работниками, осуществляющими классное руководство, следующей документации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6620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B554F-AA49-4805-8A5E-6BE54C24A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ритерии оценки эффективности процесса деятельности классного руководителя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C95A7C-B3CD-4652-BF7F-439C0AE61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комплексность;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адресность;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инновационность;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002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E6F4A-87E0-4595-9E35-B253771C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ритерии оценки результативности деятельности классного руководителя 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B0539D-0D21-4ABD-8351-BD3DFC2B7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1 - сформированность знаний, представлений о системе ценностей гражданина России;</a:t>
            </a:r>
          </a:p>
          <a:p>
            <a:pPr indent="45720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2 - сформированность позитивной внутренней позиции личности обучающихся в отношении системы ценностей гражданина России;</a:t>
            </a:r>
          </a:p>
          <a:p>
            <a:pPr indent="45720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3 - наличие опыта деятельности на основе системы ценностей гражданина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846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626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Цель, задачи, принципы, виды деятельности и критерии эффективности деятельности классного руководителя</vt:lpstr>
      <vt:lpstr>Цель деятельности классного руководителя </vt:lpstr>
      <vt:lpstr>Задачи деятельности классного руководителя </vt:lpstr>
      <vt:lpstr>Принципы деятельности классного руководителя</vt:lpstr>
      <vt:lpstr>Инвариантная часть содержания деятельности классного руководителя</vt:lpstr>
      <vt:lpstr>Критерии оценки эффективности процесса деятельности классного руководителя </vt:lpstr>
      <vt:lpstr>Критерии оценки результативности деятельности классного руководителя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деятельности классного руководителя в период вынужденного дистанционного образования</dc:title>
  <dc:creator>user</dc:creator>
  <cp:lastModifiedBy>user</cp:lastModifiedBy>
  <cp:revision>31</cp:revision>
  <dcterms:created xsi:type="dcterms:W3CDTF">2020-05-18T14:13:40Z</dcterms:created>
  <dcterms:modified xsi:type="dcterms:W3CDTF">2020-08-19T05:04:17Z</dcterms:modified>
</cp:coreProperties>
</file>