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7" r:id="rId3"/>
    <p:sldId id="261" r:id="rId4"/>
    <p:sldId id="262" r:id="rId5"/>
    <p:sldId id="263" r:id="rId6"/>
    <p:sldId id="264" r:id="rId7"/>
    <p:sldId id="265" r:id="rId8"/>
    <p:sldId id="266" r:id="rId9"/>
    <p:sldId id="268" r:id="rId10"/>
    <p:sldId id="257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 autoAdjust="0"/>
    <p:restoredTop sz="94705" autoAdjust="0"/>
  </p:normalViewPr>
  <p:slideViewPr>
    <p:cSldViewPr>
      <p:cViewPr varScale="1">
        <p:scale>
          <a:sx n="83" d="100"/>
          <a:sy n="83" d="100"/>
        </p:scale>
        <p:origin x="-1182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18.08.2020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18.08.2020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18.08.2020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18.08.2020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rmcoren.wixsite.com/mysite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95736" y="764704"/>
            <a:ext cx="6404248" cy="3384376"/>
          </a:xfrm>
        </p:spPr>
        <p:txBody>
          <a:bodyPr>
            <a:normAutofit fontScale="90000"/>
          </a:bodyPr>
          <a:lstStyle/>
          <a:p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b="1" dirty="0" smtClean="0">
                <a:latin typeface="Times New Roman" pitchFamily="18" charset="0"/>
                <a:cs typeface="Times New Roman" pitchFamily="18" charset="0"/>
              </a:rPr>
              <a:t>План деятельности</a:t>
            </a: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b="1" dirty="0" smtClean="0">
                <a:latin typeface="Times New Roman" pitchFamily="18" charset="0"/>
                <a:cs typeface="Times New Roman" pitchFamily="18" charset="0"/>
              </a:rPr>
              <a:t>регионального модельного центра дополнительного образования детей (РМЦ) в Оренбургской области </a:t>
            </a: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b="1" dirty="0" smtClean="0">
                <a:latin typeface="Times New Roman" pitchFamily="18" charset="0"/>
                <a:cs typeface="Times New Roman" pitchFamily="18" charset="0"/>
              </a:rPr>
              <a:t>на 2020-2021 учебный год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082136" y="4337720"/>
            <a:ext cx="3061864" cy="2520280"/>
          </a:xfrm>
        </p:spPr>
        <p:txBody>
          <a:bodyPr>
            <a:normAutofit/>
          </a:bodyPr>
          <a:lstStyle/>
          <a:p>
            <a:pPr algn="l"/>
            <a:endParaRPr lang="ru-RU" sz="1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Курочкина О.А.,</a:t>
            </a:r>
          </a:p>
          <a:p>
            <a:pPr algn="l"/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руководитель регионального </a:t>
            </a:r>
          </a:p>
          <a:p>
            <a:pPr algn="l"/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модельного центра, </a:t>
            </a:r>
          </a:p>
          <a:p>
            <a:pPr algn="l"/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структурного подразделения </a:t>
            </a:r>
          </a:p>
          <a:p>
            <a:pPr algn="l"/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ГАУ ДО ООДТДМ </a:t>
            </a:r>
          </a:p>
          <a:p>
            <a:pPr algn="l"/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имени В.П. </a:t>
            </a:r>
            <a:r>
              <a:rPr lang="ru-RU" sz="1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Поляничко</a:t>
            </a:r>
            <a:endParaRPr lang="ru-RU" sz="1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 descr="D:\Desktop\к августовке\выступления\deb9f9efc56ef2a940bdf0d58ccaad5c_XL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4365104"/>
            <a:ext cx="1979811" cy="194421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403648" y="116632"/>
            <a:ext cx="748883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Областное  августовское совещание работников образования Оренбургской области</a:t>
            </a:r>
          </a:p>
          <a:p>
            <a:pPr algn="ctr"/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«Актуальные направления цифровой трансформации образования: перспективы и новые возможности развития традиционного образования в Оренбургской области»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5085184"/>
            <a:ext cx="537134" cy="7200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2" descr="D:\Desktop\к августовке\выступления\1-logotip-519x1024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88640"/>
            <a:ext cx="1224136" cy="216578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D:\Desktop\к августовке\выступления\deb9f9efc56ef2a940bdf0d58ccaad5c_XL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1" y="2420888"/>
            <a:ext cx="1906485" cy="187220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:\Desktop\к августовке\выступления\deb9f9efc56ef2a940bdf0d58ccaad5c_XL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332656"/>
            <a:ext cx="2639748" cy="259228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1340768"/>
            <a:ext cx="720080" cy="965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420888"/>
            <a:ext cx="8229600" cy="4104456"/>
          </a:xfrm>
        </p:spPr>
        <p:txBody>
          <a:bodyPr>
            <a:normAutofit fontScale="90000"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Региональный модельный центр</a:t>
            </a:r>
            <a:br>
              <a:rPr lang="ru-RU" sz="2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(РМЦ)</a:t>
            </a:r>
            <a:br>
              <a:rPr lang="ru-RU" sz="2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sz="2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460000, </a:t>
            </a:r>
            <a:br>
              <a:rPr lang="ru-RU" sz="2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г. Оренбург, ул. Советская, д. 41</a:t>
            </a:r>
            <a:br>
              <a:rPr lang="ru-RU" sz="2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2700" dirty="0" smtClean="0">
                <a:latin typeface="Times New Roman" pitchFamily="18" charset="0"/>
                <a:cs typeface="Times New Roman" pitchFamily="18" charset="0"/>
              </a:rPr>
              <a:t>e</a:t>
            </a: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2700" dirty="0" err="1" smtClean="0">
                <a:latin typeface="Times New Roman" pitchFamily="18" charset="0"/>
                <a:cs typeface="Times New Roman" pitchFamily="18" charset="0"/>
              </a:rPr>
              <a:t>mail</a:t>
            </a: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: </a:t>
            </a:r>
            <a:r>
              <a:rPr lang="en-US" sz="27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7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rmc_oren@mail.ru </a:t>
            </a:r>
            <a:r>
              <a:rPr lang="ru-RU" sz="27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телефон: (3532) 43-51-22 </a:t>
            </a:r>
            <a:br>
              <a:rPr lang="ru-RU" sz="2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сайт: </a:t>
            </a:r>
            <a:r>
              <a:rPr lang="en-US" sz="2700" b="1" dirty="0" smtClean="0">
                <a:latin typeface="Times New Roman" pitchFamily="18" charset="0"/>
                <a:cs typeface="Times New Roman" pitchFamily="18" charset="0"/>
                <a:hlinkClick r:id="rId4"/>
              </a:rPr>
              <a:t>rmcoren.wixsite.com/</a:t>
            </a:r>
            <a:r>
              <a:rPr lang="en-US" sz="2700" b="1" dirty="0" err="1" smtClean="0">
                <a:latin typeface="Times New Roman" pitchFamily="18" charset="0"/>
                <a:cs typeface="Times New Roman" pitchFamily="18" charset="0"/>
                <a:hlinkClick r:id="rId4"/>
              </a:rPr>
              <a:t>mysite</a:t>
            </a:r>
            <a:r>
              <a:rPr lang="en-US" sz="27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7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endParaRPr lang="ru-RU" sz="32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467544" y="476673"/>
          <a:ext cx="8064895" cy="6134100"/>
        </p:xfrm>
        <a:graphic>
          <a:graphicData uri="http://schemas.openxmlformats.org/drawingml/2006/table">
            <a:tbl>
              <a:tblPr/>
              <a:tblGrid>
                <a:gridCol w="293327"/>
                <a:gridCol w="4231531"/>
                <a:gridCol w="1230349"/>
                <a:gridCol w="1154844"/>
                <a:gridCol w="1154844"/>
              </a:tblGrid>
              <a:tr h="64807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№ </a:t>
                      </a:r>
                      <a:r>
                        <a:rPr lang="ru-RU" sz="140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</a:t>
                      </a:r>
                      <a:r>
                        <a:rPr lang="ru-RU" sz="1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/</a:t>
                      </a:r>
                      <a:r>
                        <a:rPr lang="ru-RU" sz="140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4335" marR="44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Наименование мероприятия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4335" marR="44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Сроки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4335" marR="44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Категория участников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4335" marR="44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Ответственный исполнитель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4335" marR="44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2048">
                <a:tc gridSpan="5">
                  <a:txBody>
                    <a:bodyPr/>
                    <a:lstStyle/>
                    <a:p>
                      <a:pPr marL="342900" lvl="0" indent="-342900" algn="ctr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romanUcPeriod"/>
                      </a:pPr>
                      <a:r>
                        <a:rPr lang="ru-RU" sz="1400" b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Организационное сопровождение деятельности сети муниципальных опорных центров дополнительного образования детей на территории Оренбургской области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4335" marR="44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3204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4335" marR="44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Материально-техническое оснащение</a:t>
                      </a:r>
                      <a:r>
                        <a:rPr lang="ru-RU" sz="14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РМЦ, утверждение штатного расписания, составление плана работы РМЦ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4335" marR="44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август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4335" marR="44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4335" marR="44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РМЦ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4335" marR="44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4807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4335" marR="44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Формирование базы данных о кураторах, руководителях и специалистах муниципальных опорных центров ответственных за приоритетные направления деятельности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4335" marR="44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сентябрь 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4335" marR="44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МОЦ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4335" marR="44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РМЦ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4335" marR="44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204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3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4335" marR="44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Заключение соглашений о взаимодействии между РМЦ и МОЦ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4335" marR="44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октябрь 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4335" marR="44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Руководитель МОЦ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4335" marR="44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Руководитель РМЦ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4335" marR="44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8012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4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4335" marR="44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Заключение соглашений о сотрудничестве с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образовательными и научными организациями Оренбургской области и России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4335" marR="44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в течение всего периода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4335" marR="44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Заинтересованные стороны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4335" marR="44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Министерство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образования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Оренбургской области,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РМЦ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4335" marR="44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602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5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4335" marR="44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Утверждение плана совместной деятельности</a:t>
                      </a:r>
                      <a:r>
                        <a:rPr lang="ru-RU" sz="14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РМЦ и МОЦ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4335" marR="44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ноябрь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4335" marR="44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МОЦ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4335" marR="44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РМЦ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4335" marR="44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204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6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4335" marR="44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Формирование и утверждение регионального реестра дополнительных общеобразовательных программ по направленностям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4335" marR="44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сентябрь – декабрь 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4335" marR="44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МОЦ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4335" marR="44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РМЦ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4335" marR="44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23528" y="260648"/>
            <a:ext cx="8424936" cy="129614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200" b="1" dirty="0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sz="2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Организационное сопровождение деятельности сети МОЦ дополнительного образования детей на территории Оренбургской области</a:t>
            </a:r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23528" y="1700808"/>
            <a:ext cx="8424936" cy="129614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b="1" dirty="0" smtClean="0">
                <a:latin typeface="Times New Roman" pitchFamily="18" charset="0"/>
                <a:cs typeface="Times New Roman" pitchFamily="18" charset="0"/>
              </a:rPr>
              <a:t>II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. Сопровождение функционирования  регионального навигатора дополнительного образования детей на территории Оренбургской области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323528" y="3140968"/>
            <a:ext cx="8424936" cy="10801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b="1" dirty="0" smtClean="0">
                <a:latin typeface="Times New Roman" pitchFamily="18" charset="0"/>
                <a:cs typeface="Times New Roman" pitchFamily="18" charset="0"/>
              </a:rPr>
              <a:t>III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. Информационно-аналитическое обеспечение деятельности РМЦ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323528" y="4365104"/>
            <a:ext cx="8424936" cy="129614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b="1" dirty="0" smtClean="0">
                <a:latin typeface="Times New Roman" pitchFamily="18" charset="0"/>
                <a:cs typeface="Times New Roman" pitchFamily="18" charset="0"/>
              </a:rPr>
              <a:t>IV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. Повышение уровня профессиональной компетенции специалистов РМЦ и МОЦ, учреждений и организаций, реализующих ДООП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323528" y="5805264"/>
            <a:ext cx="8424936" cy="7920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200" b="1" dirty="0" smtClean="0">
                <a:latin typeface="Times New Roman" pitchFamily="18" charset="0"/>
                <a:cs typeface="Times New Roman" pitchFamily="18" charset="0"/>
              </a:rPr>
              <a:t>V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. Информационное обеспечение по вопросам функционирования РМЦ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23528" y="260648"/>
            <a:ext cx="8424936" cy="129614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200" b="1" dirty="0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sz="2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Организационное сопровождение деятельности сети МОЦ дополнительного образования детей на территории Оренбургской области</a:t>
            </a:r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23528" y="1700808"/>
            <a:ext cx="8424936" cy="51367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  <a:buFontTx/>
              <a:buChar char="-"/>
            </a:pPr>
            <a:r>
              <a:rPr lang="ru-RU" sz="2200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Материально-техническое оснащение</a:t>
            </a:r>
            <a:r>
              <a:rPr lang="ru-RU" sz="2200" dirty="0" smtClean="0">
                <a:latin typeface="Times New Roman" pitchFamily="18" charset="0"/>
                <a:ea typeface="Calibri"/>
                <a:cs typeface="Times New Roman" pitchFamily="18" charset="0"/>
              </a:rPr>
              <a:t>, штатное расписание, план работы;</a:t>
            </a:r>
          </a:p>
          <a:p>
            <a:pPr>
              <a:lnSpc>
                <a:spcPct val="115000"/>
              </a:lnSpc>
              <a:buFontTx/>
              <a:buChar char="-"/>
            </a:pPr>
            <a:r>
              <a:rPr lang="ru-RU" sz="2200" dirty="0" smtClean="0">
                <a:latin typeface="Times New Roman" pitchFamily="18" charset="0"/>
                <a:ea typeface="Calibri"/>
                <a:cs typeface="Times New Roman" pitchFamily="18" charset="0"/>
              </a:rPr>
              <a:t> База данных о кураторах, руководителях и специалистах МОЦ;</a:t>
            </a:r>
          </a:p>
          <a:p>
            <a:pPr>
              <a:lnSpc>
                <a:spcPct val="115000"/>
              </a:lnSpc>
              <a:buFontTx/>
              <a:buChar char="-"/>
            </a:pPr>
            <a:r>
              <a:rPr lang="ru-RU" sz="2200" dirty="0" smtClean="0"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r>
              <a:rPr lang="ru-RU" sz="2200" dirty="0" smtClean="0">
                <a:solidFill>
                  <a:srgbClr val="FF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Соглашения о взаимодействии между РМЦ и РРЦ;</a:t>
            </a:r>
          </a:p>
          <a:p>
            <a:pPr>
              <a:buFontTx/>
              <a:buChar char="-"/>
            </a:pPr>
            <a:r>
              <a:rPr lang="ru-RU" sz="2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Соглашения о сотрудничестве с ОО и НО области;</a:t>
            </a:r>
          </a:p>
          <a:p>
            <a:pPr>
              <a:buFontTx/>
              <a:buChar char="-"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Утверждение плана совместной деятельности РМЦ и МОЦ;</a:t>
            </a:r>
          </a:p>
          <a:p>
            <a:pPr>
              <a:buFontTx/>
              <a:buChar char="-"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Формирование регионального реестра ДОП по направленностям;</a:t>
            </a:r>
          </a:p>
          <a:p>
            <a:pPr>
              <a:buFontTx/>
              <a:buChar char="-"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Дорожная карта и примерный план работы по внедрению системы персонифицированного финансирования дополнительного образования детей;</a:t>
            </a:r>
          </a:p>
          <a:p>
            <a:pPr>
              <a:lnSpc>
                <a:spcPct val="115000"/>
              </a:lnSpc>
              <a:buFontTx/>
              <a:buChar char="-"/>
            </a:pPr>
            <a:r>
              <a:rPr lang="ru-RU" sz="2200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 </a:t>
            </a:r>
            <a:r>
              <a:rPr lang="ru-RU" sz="2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Нормативная база по внедрению персонифицированного финансирования;</a:t>
            </a:r>
            <a:endParaRPr lang="ru-RU" sz="2200" dirty="0" smtClean="0">
              <a:solidFill>
                <a:srgbClr val="FF0000"/>
              </a:solidFill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r>
              <a:rPr lang="ru-RU" sz="2200" dirty="0" smtClean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- М</a:t>
            </a:r>
            <a:r>
              <a:rPr lang="ru-RU" sz="2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одель сетевого взаимодействия с образовательными организациями</a:t>
            </a:r>
            <a:endParaRPr lang="ru-RU" sz="2200" dirty="0">
              <a:solidFill>
                <a:srgbClr val="FF0000"/>
              </a:solidFill>
              <a:latin typeface="Times New Roman" pitchFamily="18" charset="0"/>
              <a:ea typeface="Times New Roman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395536" y="332656"/>
            <a:ext cx="8424936" cy="129614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b="1" dirty="0" smtClean="0">
                <a:latin typeface="Times New Roman" pitchFamily="18" charset="0"/>
                <a:cs typeface="Times New Roman" pitchFamily="18" charset="0"/>
              </a:rPr>
              <a:t>II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. Сопровождение функционирования  регионального навигатора дополнительного образования детей на территории Оренбургской области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395536" y="1844824"/>
            <a:ext cx="8352928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Tx/>
              <a:buChar char="-"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Оборудование по внедрению навигатора, объединяющего ресурсы всех учреждений, реализующих дополнительные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общеообразовательные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общеразвивающие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программы;</a:t>
            </a:r>
          </a:p>
          <a:p>
            <a:pPr>
              <a:buFontTx/>
              <a:buChar char="-"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Обучение специалистов, осуществляющих внедрение  регионального навигатора; </a:t>
            </a:r>
          </a:p>
          <a:p>
            <a:pPr>
              <a:buFontTx/>
              <a:buChar char="-"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Запуск регионального навигатора </a:t>
            </a:r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395536" y="260648"/>
            <a:ext cx="8424936" cy="10801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b="1" dirty="0" smtClean="0">
                <a:latin typeface="Times New Roman" pitchFamily="18" charset="0"/>
                <a:cs typeface="Times New Roman" pitchFamily="18" charset="0"/>
              </a:rPr>
              <a:t>III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. Информационно-аналитическое обеспечение деятельности РМЦ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395536" y="1556792"/>
            <a:ext cx="8424936" cy="38164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Tx/>
              <a:buChar char="-"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План-график по проведению независимой оценки качества образовательной деятельности образовательных организаций, реализующих дополнительные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общеообразовательные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общеразвивающие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программы;</a:t>
            </a:r>
          </a:p>
          <a:p>
            <a:pPr>
              <a:buFontTx/>
              <a:buChar char="-"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Критерии </a:t>
            </a:r>
            <a:r>
              <a:rPr lang="ru-RU" sz="22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рейтингования</a:t>
            </a:r>
            <a:r>
              <a:rPr lang="ru-RU" sz="2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образовательных организаций дополнительного образования детей, реализующих дополнительные </a:t>
            </a:r>
            <a:r>
              <a:rPr lang="ru-RU" sz="22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общеообразовательные</a:t>
            </a:r>
            <a:r>
              <a:rPr lang="ru-RU" sz="2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общеразвивающие</a:t>
            </a:r>
            <a:r>
              <a:rPr lang="ru-RU" sz="2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программы;</a:t>
            </a:r>
          </a:p>
          <a:p>
            <a:pPr>
              <a:buFontTx/>
              <a:buChar char="-"/>
            </a:pPr>
            <a:r>
              <a:rPr lang="ru-RU" sz="2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Показатели мониторинга эффективной деятельности МОЦ;</a:t>
            </a:r>
          </a:p>
          <a:p>
            <a:pPr>
              <a:buFontTx/>
              <a:buChar char="-"/>
            </a:pPr>
            <a:r>
              <a:rPr lang="ru-RU" sz="2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Анализ и трансляция лучших образовательных практик дополнительного образования;</a:t>
            </a:r>
          </a:p>
          <a:p>
            <a:pPr>
              <a:buFontTx/>
              <a:buChar char="-"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Ежегодный отчет о деятельности МОЦ, РМЦ</a:t>
            </a:r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323528" y="260648"/>
            <a:ext cx="8424936" cy="129614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b="1" dirty="0" smtClean="0">
                <a:latin typeface="Times New Roman" pitchFamily="18" charset="0"/>
                <a:cs typeface="Times New Roman" pitchFamily="18" charset="0"/>
              </a:rPr>
              <a:t>IV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. Повышение уровня профессиональной компетенции специалистов РМЦ и МОЦ, учреждений и организаций, реализующих ДООП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323528" y="1844824"/>
            <a:ext cx="8424936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Tx/>
              <a:buChar char="-"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Организация и проведение различных обучающих семинаров и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вебинаров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>
              <a:buFontTx/>
              <a:buChar char="-"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Организация повышения квалификации сотрудников и директоров организаций и учреждений, реализующих дополнительные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общеообразовательные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общеразвивающие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программы, в том числе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сициально-ориентированные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некомерческие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организации (СОНКО);</a:t>
            </a:r>
          </a:p>
          <a:p>
            <a:pPr>
              <a:buFontTx/>
              <a:buChar char="-"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Консультирование и методическое сопровождение деятельности муниципальных опорных центров   </a:t>
            </a:r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323528" y="260648"/>
            <a:ext cx="8424936" cy="7920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200" b="1" dirty="0" smtClean="0">
                <a:latin typeface="Times New Roman" pitchFamily="18" charset="0"/>
                <a:cs typeface="Times New Roman" pitchFamily="18" charset="0"/>
              </a:rPr>
              <a:t>V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. Информационное обеспечение по вопросам функционирования РМЦ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467544" y="1340768"/>
            <a:ext cx="8280920" cy="1785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Tx/>
              <a:buChar char="-"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Сайт РМЦ;</a:t>
            </a:r>
          </a:p>
          <a:p>
            <a:pPr>
              <a:buFontTx/>
              <a:buChar char="-"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Медиаплан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>
              <a:buFontTx/>
              <a:buChar char="-"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Информационная кампания по продвижению мероприятий РМЦ;</a:t>
            </a:r>
          </a:p>
          <a:p>
            <a:pPr>
              <a:buFontTx/>
              <a:buChar char="-"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Пресс-релизы и пост - релизы о деятельности РМЦ в социальных сетях, СМИ, сети Интернет</a:t>
            </a:r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 t="3571" r="1053" b="4762"/>
          <a:stretch>
            <a:fillRect/>
          </a:stretch>
        </p:blipFill>
        <p:spPr bwMode="auto">
          <a:xfrm>
            <a:off x="179512" y="476672"/>
            <a:ext cx="8712968" cy="554461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281</TotalTime>
  <Words>532</Words>
  <Application>Microsoft Office PowerPoint</Application>
  <PresentationFormat>Экран (4:3)</PresentationFormat>
  <Paragraphs>84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     План деятельности регионального модельного центра дополнительного образования детей (РМЦ) в Оренбургской области  на 2020-2021 учебный год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   Региональный модельный центр (РМЦ)   460000,  г. Оренбург, ул. Советская, д. 41 e-mail:  rmc_oren@mail.ru  телефон: (3532) 43-51-22  сайт: rmcoren.wixsite.com/mysite 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План деятельности регионального модельного центра  на 2020-2021 уч.г.</dc:title>
  <dc:creator>Эл</dc:creator>
  <cp:lastModifiedBy>Эл</cp:lastModifiedBy>
  <cp:revision>45</cp:revision>
  <dcterms:created xsi:type="dcterms:W3CDTF">2020-08-12T10:46:35Z</dcterms:created>
  <dcterms:modified xsi:type="dcterms:W3CDTF">2020-08-18T08:25:03Z</dcterms:modified>
</cp:coreProperties>
</file>