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660" r:id="rId2"/>
  </p:sldMasterIdLst>
  <p:notesMasterIdLst>
    <p:notesMasterId r:id="rId98"/>
  </p:notesMasterIdLst>
  <p:sldIdLst>
    <p:sldId id="256" r:id="rId3"/>
    <p:sldId id="257" r:id="rId4"/>
    <p:sldId id="258" r:id="rId5"/>
    <p:sldId id="259" r:id="rId6"/>
    <p:sldId id="269" r:id="rId7"/>
    <p:sldId id="334" r:id="rId8"/>
    <p:sldId id="264" r:id="rId9"/>
    <p:sldId id="265" r:id="rId10"/>
    <p:sldId id="266" r:id="rId11"/>
    <p:sldId id="267" r:id="rId12"/>
    <p:sldId id="262" r:id="rId13"/>
    <p:sldId id="362" r:id="rId14"/>
    <p:sldId id="288" r:id="rId15"/>
    <p:sldId id="271" r:id="rId16"/>
    <p:sldId id="270" r:id="rId17"/>
    <p:sldId id="363" r:id="rId18"/>
    <p:sldId id="367" r:id="rId19"/>
    <p:sldId id="274" r:id="rId20"/>
    <p:sldId id="275" r:id="rId21"/>
    <p:sldId id="280" r:id="rId22"/>
    <p:sldId id="281" r:id="rId23"/>
    <p:sldId id="364" r:id="rId24"/>
    <p:sldId id="356" r:id="rId25"/>
    <p:sldId id="353" r:id="rId26"/>
    <p:sldId id="354" r:id="rId27"/>
    <p:sldId id="355" r:id="rId28"/>
    <p:sldId id="357" r:id="rId29"/>
    <p:sldId id="272" r:id="rId30"/>
    <p:sldId id="352" r:id="rId31"/>
    <p:sldId id="273" r:id="rId32"/>
    <p:sldId id="276" r:id="rId33"/>
    <p:sldId id="277" r:id="rId34"/>
    <p:sldId id="287" r:id="rId35"/>
    <p:sldId id="290" r:id="rId36"/>
    <p:sldId id="291" r:id="rId37"/>
    <p:sldId id="342" r:id="rId38"/>
    <p:sldId id="361" r:id="rId39"/>
    <p:sldId id="343" r:id="rId40"/>
    <p:sldId id="292" r:id="rId41"/>
    <p:sldId id="344" r:id="rId42"/>
    <p:sldId id="345" r:id="rId43"/>
    <p:sldId id="346" r:id="rId44"/>
    <p:sldId id="293" r:id="rId45"/>
    <p:sldId id="296" r:id="rId46"/>
    <p:sldId id="301" r:id="rId47"/>
    <p:sldId id="306" r:id="rId48"/>
    <p:sldId id="348" r:id="rId49"/>
    <p:sldId id="349" r:id="rId50"/>
    <p:sldId id="347" r:id="rId51"/>
    <p:sldId id="350" r:id="rId52"/>
    <p:sldId id="310" r:id="rId53"/>
    <p:sldId id="307" r:id="rId54"/>
    <p:sldId id="331" r:id="rId55"/>
    <p:sldId id="308" r:id="rId56"/>
    <p:sldId id="311" r:id="rId57"/>
    <p:sldId id="336" r:id="rId58"/>
    <p:sldId id="312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5" r:id="rId69"/>
    <p:sldId id="365" r:id="rId70"/>
    <p:sldId id="327" r:id="rId71"/>
    <p:sldId id="328" r:id="rId72"/>
    <p:sldId id="329" r:id="rId73"/>
    <p:sldId id="330" r:id="rId74"/>
    <p:sldId id="366" r:id="rId75"/>
    <p:sldId id="282" r:id="rId76"/>
    <p:sldId id="370" r:id="rId77"/>
    <p:sldId id="371" r:id="rId78"/>
    <p:sldId id="372" r:id="rId79"/>
    <p:sldId id="373" r:id="rId80"/>
    <p:sldId id="374" r:id="rId81"/>
    <p:sldId id="375" r:id="rId82"/>
    <p:sldId id="376" r:id="rId83"/>
    <p:sldId id="377" r:id="rId84"/>
    <p:sldId id="379" r:id="rId85"/>
    <p:sldId id="378" r:id="rId86"/>
    <p:sldId id="380" r:id="rId87"/>
    <p:sldId id="381" r:id="rId88"/>
    <p:sldId id="382" r:id="rId89"/>
    <p:sldId id="383" r:id="rId90"/>
    <p:sldId id="384" r:id="rId91"/>
    <p:sldId id="385" r:id="rId92"/>
    <p:sldId id="358" r:id="rId93"/>
    <p:sldId id="369" r:id="rId94"/>
    <p:sldId id="359" r:id="rId95"/>
    <p:sldId id="360" r:id="rId96"/>
    <p:sldId id="279" r:id="rId9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7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97" Type="http://schemas.openxmlformats.org/officeDocument/2006/relationships/slide" Target="slides/slide95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png"/><Relationship Id="rId1" Type="http://schemas.openxmlformats.org/officeDocument/2006/relationships/image" Target="../media/image132.jpeg"/><Relationship Id="rId4" Type="http://schemas.openxmlformats.org/officeDocument/2006/relationships/image" Target="../media/image13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C6707F-2D7F-44E7-A657-312DB75BC72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301BCA-C6ED-4BDA-89E1-58B45615A9D4}">
      <dgm:prSet phldrT="[Текст]" custT="1"/>
      <dgm:spPr/>
      <dgm:t>
        <a:bodyPr/>
        <a:lstStyle/>
        <a:p>
          <a:r>
            <a:rPr lang="ru-RU" sz="2000" b="1" dirty="0" smtClean="0"/>
            <a:t>2021 – не менее 52%</a:t>
          </a:r>
          <a:endParaRPr lang="ru-RU" sz="2000" dirty="0"/>
        </a:p>
      </dgm:t>
    </dgm:pt>
    <dgm:pt modelId="{E6C03196-FC5B-4CA7-9BF7-9B33E6FB0E70}" type="parTrans" cxnId="{39234CF2-D886-4E65-B9C4-636BD1B70403}">
      <dgm:prSet/>
      <dgm:spPr/>
      <dgm:t>
        <a:bodyPr/>
        <a:lstStyle/>
        <a:p>
          <a:endParaRPr lang="ru-RU" sz="1400"/>
        </a:p>
      </dgm:t>
    </dgm:pt>
    <dgm:pt modelId="{2CAC548C-C733-4C4B-99A9-74651AEF4094}" type="sibTrans" cxnId="{39234CF2-D886-4E65-B9C4-636BD1B70403}">
      <dgm:prSet/>
      <dgm:spPr/>
      <dgm:t>
        <a:bodyPr/>
        <a:lstStyle/>
        <a:p>
          <a:endParaRPr lang="ru-RU" sz="1400"/>
        </a:p>
      </dgm:t>
    </dgm:pt>
    <dgm:pt modelId="{8C60B1A1-C9C3-4559-91FC-D0AEA6DB6EDA}">
      <dgm:prSet phldrT="[Текст]" custT="1"/>
      <dgm:spPr/>
      <dgm:t>
        <a:bodyPr/>
        <a:lstStyle/>
        <a:p>
          <a:r>
            <a:rPr lang="ru-RU" sz="2000" b="1" dirty="0" smtClean="0"/>
            <a:t>2022 – не менее 58%</a:t>
          </a:r>
          <a:endParaRPr lang="ru-RU" sz="2000" dirty="0"/>
        </a:p>
      </dgm:t>
    </dgm:pt>
    <dgm:pt modelId="{A1D6DB87-0150-4F8D-9DF4-0B283185E73E}" type="parTrans" cxnId="{4E74799D-31D7-4368-885B-EE08D6C71E71}">
      <dgm:prSet/>
      <dgm:spPr/>
      <dgm:t>
        <a:bodyPr/>
        <a:lstStyle/>
        <a:p>
          <a:endParaRPr lang="ru-RU" sz="1400"/>
        </a:p>
      </dgm:t>
    </dgm:pt>
    <dgm:pt modelId="{B491A4C1-7F4A-47DD-A77A-4F50E18897B4}" type="sibTrans" cxnId="{4E74799D-31D7-4368-885B-EE08D6C71E71}">
      <dgm:prSet/>
      <dgm:spPr/>
      <dgm:t>
        <a:bodyPr/>
        <a:lstStyle/>
        <a:p>
          <a:endParaRPr lang="ru-RU" sz="1400"/>
        </a:p>
      </dgm:t>
    </dgm:pt>
    <dgm:pt modelId="{0DF0AD20-1883-4C8A-BAD3-BFEC8812C3E1}">
      <dgm:prSet phldrT="[Текст]" custT="1"/>
      <dgm:spPr/>
      <dgm:t>
        <a:bodyPr/>
        <a:lstStyle/>
        <a:p>
          <a:r>
            <a:rPr lang="ru-RU" sz="2000" b="1" dirty="0" smtClean="0"/>
            <a:t>2023 – не менее 64%</a:t>
          </a:r>
          <a:endParaRPr lang="ru-RU" sz="2000" dirty="0"/>
        </a:p>
      </dgm:t>
    </dgm:pt>
    <dgm:pt modelId="{E8A1DFB8-1250-4A23-AF36-FD7F0D9E4A8F}" type="parTrans" cxnId="{7029CCB8-3D3B-4B25-8CB2-8B59E19DA5DC}">
      <dgm:prSet/>
      <dgm:spPr/>
      <dgm:t>
        <a:bodyPr/>
        <a:lstStyle/>
        <a:p>
          <a:endParaRPr lang="ru-RU" sz="1400"/>
        </a:p>
      </dgm:t>
    </dgm:pt>
    <dgm:pt modelId="{334B4199-3A51-4810-80D0-5DF661738CCF}" type="sibTrans" cxnId="{7029CCB8-3D3B-4B25-8CB2-8B59E19DA5DC}">
      <dgm:prSet/>
      <dgm:spPr/>
      <dgm:t>
        <a:bodyPr/>
        <a:lstStyle/>
        <a:p>
          <a:endParaRPr lang="ru-RU" sz="1400"/>
        </a:p>
      </dgm:t>
    </dgm:pt>
    <dgm:pt modelId="{C1B43054-ADAE-4767-BB1E-0ABE6C4C2C90}">
      <dgm:prSet custT="1"/>
      <dgm:spPr/>
      <dgm:t>
        <a:bodyPr/>
        <a:lstStyle/>
        <a:p>
          <a:r>
            <a:rPr lang="ru-RU" sz="2000" b="1" dirty="0" smtClean="0"/>
            <a:t>2024 – не менее 70%</a:t>
          </a:r>
          <a:endParaRPr lang="ru-RU" sz="2000" dirty="0"/>
        </a:p>
      </dgm:t>
    </dgm:pt>
    <dgm:pt modelId="{8674D8D2-6E84-494A-BFE5-4C3C2300BC9E}" type="parTrans" cxnId="{5C3AEFA7-753A-419F-BB3A-7F70FDA8FA2B}">
      <dgm:prSet/>
      <dgm:spPr/>
      <dgm:t>
        <a:bodyPr/>
        <a:lstStyle/>
        <a:p>
          <a:endParaRPr lang="ru-RU" sz="1400"/>
        </a:p>
      </dgm:t>
    </dgm:pt>
    <dgm:pt modelId="{35D4819A-DAC0-403C-8BD8-4954ED518F0F}" type="sibTrans" cxnId="{5C3AEFA7-753A-419F-BB3A-7F70FDA8FA2B}">
      <dgm:prSet/>
      <dgm:spPr/>
      <dgm:t>
        <a:bodyPr/>
        <a:lstStyle/>
        <a:p>
          <a:endParaRPr lang="ru-RU" sz="1400"/>
        </a:p>
      </dgm:t>
    </dgm:pt>
    <dgm:pt modelId="{477FEFF8-FD52-4075-8FE1-DED6E8D4F9EC}" type="pres">
      <dgm:prSet presAssocID="{37C6707F-2D7F-44E7-A657-312DB75BC72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5780C2-5318-4623-B046-3343C57FB803}" type="pres">
      <dgm:prSet presAssocID="{B9301BCA-C6ED-4BDA-89E1-58B45615A9D4}" presName="parTxOnly" presStyleLbl="node1" presStyleIdx="0" presStyleCnt="4" custLinFactNeighborX="21317" custLinFactNeighborY="17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AA1D53-4509-48C0-9421-79AE96F999DD}" type="pres">
      <dgm:prSet presAssocID="{2CAC548C-C733-4C4B-99A9-74651AEF4094}" presName="parTxOnlySpace" presStyleCnt="0"/>
      <dgm:spPr/>
    </dgm:pt>
    <dgm:pt modelId="{6759C90A-9C7D-4501-B99B-FBA494B89919}" type="pres">
      <dgm:prSet presAssocID="{8C60B1A1-C9C3-4559-91FC-D0AEA6DB6EDA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16F796-57CB-44A0-B7E5-18C1CB187338}" type="pres">
      <dgm:prSet presAssocID="{B491A4C1-7F4A-47DD-A77A-4F50E18897B4}" presName="parTxOnlySpace" presStyleCnt="0"/>
      <dgm:spPr/>
    </dgm:pt>
    <dgm:pt modelId="{019E557D-5643-4476-AF81-0DC6F9FCFDBE}" type="pres">
      <dgm:prSet presAssocID="{0DF0AD20-1883-4C8A-BAD3-BFEC8812C3E1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FF6C4F-7DD0-4B11-9EE5-C37F6EF2333D}" type="pres">
      <dgm:prSet presAssocID="{334B4199-3A51-4810-80D0-5DF661738CCF}" presName="parTxOnlySpace" presStyleCnt="0"/>
      <dgm:spPr/>
    </dgm:pt>
    <dgm:pt modelId="{C73EEE54-65F8-4A64-8125-989A72E80B15}" type="pres">
      <dgm:prSet presAssocID="{C1B43054-ADAE-4767-BB1E-0ABE6C4C2C90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8ABF24-911D-4FAE-874C-60417C1D27B6}" type="presOf" srcId="{37C6707F-2D7F-44E7-A657-312DB75BC726}" destId="{477FEFF8-FD52-4075-8FE1-DED6E8D4F9EC}" srcOrd="0" destOrd="0" presId="urn:microsoft.com/office/officeart/2005/8/layout/chevron1"/>
    <dgm:cxn modelId="{39234CF2-D886-4E65-B9C4-636BD1B70403}" srcId="{37C6707F-2D7F-44E7-A657-312DB75BC726}" destId="{B9301BCA-C6ED-4BDA-89E1-58B45615A9D4}" srcOrd="0" destOrd="0" parTransId="{E6C03196-FC5B-4CA7-9BF7-9B33E6FB0E70}" sibTransId="{2CAC548C-C733-4C4B-99A9-74651AEF4094}"/>
    <dgm:cxn modelId="{44492542-704B-48C7-85AD-6E26F0D9DD96}" type="presOf" srcId="{C1B43054-ADAE-4767-BB1E-0ABE6C4C2C90}" destId="{C73EEE54-65F8-4A64-8125-989A72E80B15}" srcOrd="0" destOrd="0" presId="urn:microsoft.com/office/officeart/2005/8/layout/chevron1"/>
    <dgm:cxn modelId="{5C3AEFA7-753A-419F-BB3A-7F70FDA8FA2B}" srcId="{37C6707F-2D7F-44E7-A657-312DB75BC726}" destId="{C1B43054-ADAE-4767-BB1E-0ABE6C4C2C90}" srcOrd="3" destOrd="0" parTransId="{8674D8D2-6E84-494A-BFE5-4C3C2300BC9E}" sibTransId="{35D4819A-DAC0-403C-8BD8-4954ED518F0F}"/>
    <dgm:cxn modelId="{7029CCB8-3D3B-4B25-8CB2-8B59E19DA5DC}" srcId="{37C6707F-2D7F-44E7-A657-312DB75BC726}" destId="{0DF0AD20-1883-4C8A-BAD3-BFEC8812C3E1}" srcOrd="2" destOrd="0" parTransId="{E8A1DFB8-1250-4A23-AF36-FD7F0D9E4A8F}" sibTransId="{334B4199-3A51-4810-80D0-5DF661738CCF}"/>
    <dgm:cxn modelId="{F7088754-285B-489C-8454-A321902920C5}" type="presOf" srcId="{0DF0AD20-1883-4C8A-BAD3-BFEC8812C3E1}" destId="{019E557D-5643-4476-AF81-0DC6F9FCFDBE}" srcOrd="0" destOrd="0" presId="urn:microsoft.com/office/officeart/2005/8/layout/chevron1"/>
    <dgm:cxn modelId="{4E74799D-31D7-4368-885B-EE08D6C71E71}" srcId="{37C6707F-2D7F-44E7-A657-312DB75BC726}" destId="{8C60B1A1-C9C3-4559-91FC-D0AEA6DB6EDA}" srcOrd="1" destOrd="0" parTransId="{A1D6DB87-0150-4F8D-9DF4-0B283185E73E}" sibTransId="{B491A4C1-7F4A-47DD-A77A-4F50E18897B4}"/>
    <dgm:cxn modelId="{C855EB48-39A3-4967-B30F-82B3BCCDF0A1}" type="presOf" srcId="{B9301BCA-C6ED-4BDA-89E1-58B45615A9D4}" destId="{CF5780C2-5318-4623-B046-3343C57FB803}" srcOrd="0" destOrd="0" presId="urn:microsoft.com/office/officeart/2005/8/layout/chevron1"/>
    <dgm:cxn modelId="{D10D96FC-C6CB-43EB-8E16-5D65C2C721E5}" type="presOf" srcId="{8C60B1A1-C9C3-4559-91FC-D0AEA6DB6EDA}" destId="{6759C90A-9C7D-4501-B99B-FBA494B89919}" srcOrd="0" destOrd="0" presId="urn:microsoft.com/office/officeart/2005/8/layout/chevron1"/>
    <dgm:cxn modelId="{B1B94AC1-3581-4F6F-BEEF-CBA9FC2D2F8F}" type="presParOf" srcId="{477FEFF8-FD52-4075-8FE1-DED6E8D4F9EC}" destId="{CF5780C2-5318-4623-B046-3343C57FB803}" srcOrd="0" destOrd="0" presId="urn:microsoft.com/office/officeart/2005/8/layout/chevron1"/>
    <dgm:cxn modelId="{8EC1CDC2-63A4-4AF6-BB9D-4AA01CAE23AC}" type="presParOf" srcId="{477FEFF8-FD52-4075-8FE1-DED6E8D4F9EC}" destId="{BEAA1D53-4509-48C0-9421-79AE96F999DD}" srcOrd="1" destOrd="0" presId="urn:microsoft.com/office/officeart/2005/8/layout/chevron1"/>
    <dgm:cxn modelId="{282C1F9F-5A7F-4BA1-94CB-363CA8DDE662}" type="presParOf" srcId="{477FEFF8-FD52-4075-8FE1-DED6E8D4F9EC}" destId="{6759C90A-9C7D-4501-B99B-FBA494B89919}" srcOrd="2" destOrd="0" presId="urn:microsoft.com/office/officeart/2005/8/layout/chevron1"/>
    <dgm:cxn modelId="{29673DC8-B2FE-4FAD-BB1E-05CEDADAF688}" type="presParOf" srcId="{477FEFF8-FD52-4075-8FE1-DED6E8D4F9EC}" destId="{0916F796-57CB-44A0-B7E5-18C1CB187338}" srcOrd="3" destOrd="0" presId="urn:microsoft.com/office/officeart/2005/8/layout/chevron1"/>
    <dgm:cxn modelId="{C8C86D12-64CA-49A2-8115-EF4D2E7BC8C3}" type="presParOf" srcId="{477FEFF8-FD52-4075-8FE1-DED6E8D4F9EC}" destId="{019E557D-5643-4476-AF81-0DC6F9FCFDBE}" srcOrd="4" destOrd="0" presId="urn:microsoft.com/office/officeart/2005/8/layout/chevron1"/>
    <dgm:cxn modelId="{70681C2D-0290-40F3-8EE3-4B1DEE94E31B}" type="presParOf" srcId="{477FEFF8-FD52-4075-8FE1-DED6E8D4F9EC}" destId="{77FF6C4F-7DD0-4B11-9EE5-C37F6EF2333D}" srcOrd="5" destOrd="0" presId="urn:microsoft.com/office/officeart/2005/8/layout/chevron1"/>
    <dgm:cxn modelId="{E0ACE603-5833-46B5-825F-A2DDA8EC2F89}" type="presParOf" srcId="{477FEFF8-FD52-4075-8FE1-DED6E8D4F9EC}" destId="{C73EEE54-65F8-4A64-8125-989A72E80B15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B46B1F-C6C5-4AC0-A627-0345DEF135B5}" type="doc">
      <dgm:prSet loTypeId="urn:microsoft.com/office/officeart/2008/layout/PictureAccentList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500C72-4683-4825-AA56-C9B2C97F925C}">
      <dgm:prSet phldrT="[Текст]"/>
      <dgm:spPr/>
      <dgm:t>
        <a:bodyPr/>
        <a:lstStyle/>
        <a:p>
          <a:r>
            <a:rPr lang="ru-RU" dirty="0" smtClean="0"/>
            <a:t>Создание и поддержка 42 МОЦ </a:t>
          </a:r>
          <a:endParaRPr lang="ru-RU" dirty="0"/>
        </a:p>
      </dgm:t>
    </dgm:pt>
    <dgm:pt modelId="{B4E36496-4EA2-4C33-B24F-6636A8214798}" type="parTrans" cxnId="{2A7A4E5B-BFCC-4F83-8D0C-6C2B45C47639}">
      <dgm:prSet/>
      <dgm:spPr/>
      <dgm:t>
        <a:bodyPr/>
        <a:lstStyle/>
        <a:p>
          <a:endParaRPr lang="ru-RU"/>
        </a:p>
      </dgm:t>
    </dgm:pt>
    <dgm:pt modelId="{48FF158F-43F2-4EE3-9ECF-FBC9BEFDFC05}" type="sibTrans" cxnId="{2A7A4E5B-BFCC-4F83-8D0C-6C2B45C47639}">
      <dgm:prSet/>
      <dgm:spPr/>
      <dgm:t>
        <a:bodyPr/>
        <a:lstStyle/>
        <a:p>
          <a:endParaRPr lang="ru-RU"/>
        </a:p>
      </dgm:t>
    </dgm:pt>
    <dgm:pt modelId="{508CA3EA-C312-4CF2-96DF-3C166E4CBAFF}">
      <dgm:prSet phldrT="[Текст]"/>
      <dgm:spPr/>
      <dgm:t>
        <a:bodyPr/>
        <a:lstStyle/>
        <a:p>
          <a:r>
            <a:rPr lang="ru-RU" b="1" dirty="0" smtClean="0"/>
            <a:t>ИНВЕНТАРИАЦИЯ</a:t>
          </a:r>
          <a:r>
            <a:rPr lang="ru-RU" dirty="0" smtClean="0"/>
            <a:t> инфраструктуры и  ресурсов системы ДОД</a:t>
          </a:r>
          <a:endParaRPr lang="ru-RU" dirty="0"/>
        </a:p>
      </dgm:t>
    </dgm:pt>
    <dgm:pt modelId="{1DF4B996-B660-4FBD-8364-EB3F9C27D012}" type="parTrans" cxnId="{3E905B11-75C4-4064-B1AF-6985A3386FF6}">
      <dgm:prSet/>
      <dgm:spPr/>
      <dgm:t>
        <a:bodyPr/>
        <a:lstStyle/>
        <a:p>
          <a:endParaRPr lang="ru-RU"/>
        </a:p>
      </dgm:t>
    </dgm:pt>
    <dgm:pt modelId="{1E4AFF3D-0348-4E64-B701-FAC6C1CA6405}" type="sibTrans" cxnId="{3E905B11-75C4-4064-B1AF-6985A3386FF6}">
      <dgm:prSet/>
      <dgm:spPr/>
      <dgm:t>
        <a:bodyPr/>
        <a:lstStyle/>
        <a:p>
          <a:endParaRPr lang="ru-RU"/>
        </a:p>
      </dgm:t>
    </dgm:pt>
    <dgm:pt modelId="{72097519-650D-4EEE-8C0E-6CC04221D498}">
      <dgm:prSet phldrT="[Текст]"/>
      <dgm:spPr/>
      <dgm:t>
        <a:bodyPr/>
        <a:lstStyle/>
        <a:p>
          <a:r>
            <a:rPr lang="ru-RU" dirty="0" smtClean="0"/>
            <a:t>Выявление, формирование и распространение </a:t>
          </a:r>
          <a:r>
            <a:rPr lang="ru-RU" b="1" dirty="0" smtClean="0"/>
            <a:t>ЛУЧШИХ ПРАКТИК</a:t>
          </a:r>
          <a:endParaRPr lang="ru-RU" b="1" dirty="0"/>
        </a:p>
      </dgm:t>
    </dgm:pt>
    <dgm:pt modelId="{4F3449C0-136E-4EBC-BEA5-AC510ACF0EEB}" type="parTrans" cxnId="{00CCA776-4B63-4610-86B2-77EC5FC42122}">
      <dgm:prSet/>
      <dgm:spPr/>
      <dgm:t>
        <a:bodyPr/>
        <a:lstStyle/>
        <a:p>
          <a:endParaRPr lang="ru-RU"/>
        </a:p>
      </dgm:t>
    </dgm:pt>
    <dgm:pt modelId="{B1402E9A-A902-44DF-8151-4B8BFA1D217A}" type="sibTrans" cxnId="{00CCA776-4B63-4610-86B2-77EC5FC42122}">
      <dgm:prSet/>
      <dgm:spPr/>
      <dgm:t>
        <a:bodyPr/>
        <a:lstStyle/>
        <a:p>
          <a:endParaRPr lang="ru-RU"/>
        </a:p>
      </dgm:t>
    </dgm:pt>
    <dgm:pt modelId="{C083BC5F-83CB-4E2E-A7BC-4AF067A1341D}">
      <dgm:prSet/>
      <dgm:spPr/>
      <dgm:t>
        <a:bodyPr/>
        <a:lstStyle/>
        <a:p>
          <a:r>
            <a:rPr lang="ru-RU" b="1" dirty="0" smtClean="0"/>
            <a:t>СЕТЕВОЕ </a:t>
          </a:r>
          <a:r>
            <a:rPr lang="ru-RU" dirty="0" smtClean="0"/>
            <a:t>взаимодействие, </a:t>
          </a:r>
        </a:p>
        <a:p>
          <a:r>
            <a:rPr lang="ru-RU" b="1" dirty="0" smtClean="0"/>
            <a:t>ДИСТАНЦИОННЫЕ</a:t>
          </a:r>
          <a:r>
            <a:rPr lang="ru-RU" dirty="0" smtClean="0"/>
            <a:t> программы </a:t>
          </a:r>
          <a:endParaRPr lang="ru-RU" dirty="0"/>
        </a:p>
      </dgm:t>
    </dgm:pt>
    <dgm:pt modelId="{07DC1D2C-9342-436E-ABC0-3C1A31B8EC53}" type="parTrans" cxnId="{6A438EB8-4930-442E-9EC4-2B41A42BD34A}">
      <dgm:prSet/>
      <dgm:spPr/>
      <dgm:t>
        <a:bodyPr/>
        <a:lstStyle/>
        <a:p>
          <a:endParaRPr lang="ru-RU"/>
        </a:p>
      </dgm:t>
    </dgm:pt>
    <dgm:pt modelId="{9A2DACA5-2D8B-43A2-9AEF-4DC3E7A53643}" type="sibTrans" cxnId="{6A438EB8-4930-442E-9EC4-2B41A42BD34A}">
      <dgm:prSet/>
      <dgm:spPr/>
      <dgm:t>
        <a:bodyPr/>
        <a:lstStyle/>
        <a:p>
          <a:endParaRPr lang="ru-RU"/>
        </a:p>
      </dgm:t>
    </dgm:pt>
    <dgm:pt modelId="{39319CBF-FE25-4C86-9558-0237C106C932}">
      <dgm:prSet/>
      <dgm:spPr/>
      <dgm:t>
        <a:bodyPr/>
        <a:lstStyle/>
        <a:p>
          <a:r>
            <a:rPr lang="ru-RU" dirty="0" smtClean="0"/>
            <a:t>Организация и проведение </a:t>
          </a:r>
        </a:p>
        <a:p>
          <a:r>
            <a:rPr lang="ru-RU" b="1" dirty="0" smtClean="0"/>
            <a:t>КАДРОВЫХ</a:t>
          </a:r>
          <a:r>
            <a:rPr lang="ru-RU" dirty="0" smtClean="0"/>
            <a:t> школ</a:t>
          </a:r>
          <a:endParaRPr lang="ru-RU" dirty="0"/>
        </a:p>
      </dgm:t>
    </dgm:pt>
    <dgm:pt modelId="{11514780-57EA-40F0-8E31-EE1FAC12AA59}" type="parTrans" cxnId="{C88F2A74-B4C7-4EF8-8EA1-550C54D88681}">
      <dgm:prSet/>
      <dgm:spPr/>
      <dgm:t>
        <a:bodyPr/>
        <a:lstStyle/>
        <a:p>
          <a:endParaRPr lang="ru-RU"/>
        </a:p>
      </dgm:t>
    </dgm:pt>
    <dgm:pt modelId="{1441AF2A-9E9E-49D8-841F-B3DB3855A8F9}" type="sibTrans" cxnId="{C88F2A74-B4C7-4EF8-8EA1-550C54D88681}">
      <dgm:prSet/>
      <dgm:spPr/>
      <dgm:t>
        <a:bodyPr/>
        <a:lstStyle/>
        <a:p>
          <a:endParaRPr lang="ru-RU"/>
        </a:p>
      </dgm:t>
    </dgm:pt>
    <dgm:pt modelId="{8B8445DC-AF3D-431F-B6E7-F5DE4D07DF4F}" type="pres">
      <dgm:prSet presAssocID="{BBB46B1F-C6C5-4AC0-A627-0345DEF135B5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2A19595-8A28-4589-BCA8-BD6B1A0DE363}" type="pres">
      <dgm:prSet presAssocID="{F1500C72-4683-4825-AA56-C9B2C97F925C}" presName="root" presStyleCnt="0">
        <dgm:presLayoutVars>
          <dgm:chMax/>
          <dgm:chPref val="4"/>
        </dgm:presLayoutVars>
      </dgm:prSet>
      <dgm:spPr/>
    </dgm:pt>
    <dgm:pt modelId="{DE098787-7CDA-41C5-AB2A-8C39E0EA4CA5}" type="pres">
      <dgm:prSet presAssocID="{F1500C72-4683-4825-AA56-C9B2C97F925C}" presName="rootComposite" presStyleCnt="0">
        <dgm:presLayoutVars/>
      </dgm:prSet>
      <dgm:spPr/>
    </dgm:pt>
    <dgm:pt modelId="{91099EED-2008-4A24-8807-CFC5ACDE60B4}" type="pres">
      <dgm:prSet presAssocID="{F1500C72-4683-4825-AA56-C9B2C97F925C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9CAB14F7-811B-4B6C-8C64-956EF053E603}" type="pres">
      <dgm:prSet presAssocID="{F1500C72-4683-4825-AA56-C9B2C97F925C}" presName="childShape" presStyleCnt="0">
        <dgm:presLayoutVars>
          <dgm:chMax val="0"/>
          <dgm:chPref val="0"/>
        </dgm:presLayoutVars>
      </dgm:prSet>
      <dgm:spPr/>
    </dgm:pt>
    <dgm:pt modelId="{D13B59A1-F36C-4772-AAA0-BFF275A9BF58}" type="pres">
      <dgm:prSet presAssocID="{508CA3EA-C312-4CF2-96DF-3C166E4CBAFF}" presName="childComposite" presStyleCnt="0">
        <dgm:presLayoutVars>
          <dgm:chMax val="0"/>
          <dgm:chPref val="0"/>
        </dgm:presLayoutVars>
      </dgm:prSet>
      <dgm:spPr/>
    </dgm:pt>
    <dgm:pt modelId="{4005A44C-03C9-4B17-9866-3790F5521BA7}" type="pres">
      <dgm:prSet presAssocID="{508CA3EA-C312-4CF2-96DF-3C166E4CBAFF}" presName="Image" presStyleLbl="nod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8000" r="-28000"/>
          </a:stretch>
        </a:blipFill>
      </dgm:spPr>
    </dgm:pt>
    <dgm:pt modelId="{6164E080-2C34-4073-AB93-0C88EA5E7A0B}" type="pres">
      <dgm:prSet presAssocID="{508CA3EA-C312-4CF2-96DF-3C166E4CBAFF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0FCA59-F42D-4F35-8E35-7E596C468394}" type="pres">
      <dgm:prSet presAssocID="{72097519-650D-4EEE-8C0E-6CC04221D498}" presName="childComposite" presStyleCnt="0">
        <dgm:presLayoutVars>
          <dgm:chMax val="0"/>
          <dgm:chPref val="0"/>
        </dgm:presLayoutVars>
      </dgm:prSet>
      <dgm:spPr/>
    </dgm:pt>
    <dgm:pt modelId="{0A7FD03A-7EE0-4BE3-8E80-C86E541D68EE}" type="pres">
      <dgm:prSet presAssocID="{72097519-650D-4EEE-8C0E-6CC04221D498}" presName="Image" presStyleLbl="nod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75000" r="-75000"/>
          </a:stretch>
        </a:blipFill>
      </dgm:spPr>
      <dgm:t>
        <a:bodyPr/>
        <a:lstStyle/>
        <a:p>
          <a:endParaRPr lang="ru-RU"/>
        </a:p>
      </dgm:t>
    </dgm:pt>
    <dgm:pt modelId="{B1436FA9-B22E-41A2-B9EF-9FA17E23AD46}" type="pres">
      <dgm:prSet presAssocID="{72097519-650D-4EEE-8C0E-6CC04221D498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19C64-C64C-40C8-9DAD-D318FD85ADD8}" type="pres">
      <dgm:prSet presAssocID="{C083BC5F-83CB-4E2E-A7BC-4AF067A1341D}" presName="childComposite" presStyleCnt="0">
        <dgm:presLayoutVars>
          <dgm:chMax val="0"/>
          <dgm:chPref val="0"/>
        </dgm:presLayoutVars>
      </dgm:prSet>
      <dgm:spPr/>
    </dgm:pt>
    <dgm:pt modelId="{409E3207-5673-4DC7-984C-CBEDE8E4506A}" type="pres">
      <dgm:prSet presAssocID="{C083BC5F-83CB-4E2E-A7BC-4AF067A1341D}" presName="Image" presStyleLbl="nod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5000" r="-25000"/>
          </a:stretch>
        </a:blipFill>
      </dgm:spPr>
    </dgm:pt>
    <dgm:pt modelId="{337126CF-328E-41D6-B393-BAE67856D6C0}" type="pres">
      <dgm:prSet presAssocID="{C083BC5F-83CB-4E2E-A7BC-4AF067A1341D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9A775B-E008-479A-8FDE-EBD378E1CD43}" type="pres">
      <dgm:prSet presAssocID="{39319CBF-FE25-4C86-9558-0237C106C932}" presName="childComposite" presStyleCnt="0">
        <dgm:presLayoutVars>
          <dgm:chMax val="0"/>
          <dgm:chPref val="0"/>
        </dgm:presLayoutVars>
      </dgm:prSet>
      <dgm:spPr/>
    </dgm:pt>
    <dgm:pt modelId="{6505B383-2BD7-4934-83DB-79643B9FF9B1}" type="pres">
      <dgm:prSet presAssocID="{39319CBF-FE25-4C86-9558-0237C106C932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3000" r="-33000"/>
          </a:stretch>
        </a:blipFill>
      </dgm:spPr>
      <dgm:t>
        <a:bodyPr/>
        <a:lstStyle/>
        <a:p>
          <a:endParaRPr lang="ru-RU"/>
        </a:p>
      </dgm:t>
    </dgm:pt>
    <dgm:pt modelId="{81658701-717D-4939-87F8-5FC949DAB188}" type="pres">
      <dgm:prSet presAssocID="{39319CBF-FE25-4C86-9558-0237C106C932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4DA3CE-C928-4D8D-870B-40E6DE207B7B}" type="presOf" srcId="{BBB46B1F-C6C5-4AC0-A627-0345DEF135B5}" destId="{8B8445DC-AF3D-431F-B6E7-F5DE4D07DF4F}" srcOrd="0" destOrd="0" presId="urn:microsoft.com/office/officeart/2008/layout/PictureAccentList"/>
    <dgm:cxn modelId="{2A7A4E5B-BFCC-4F83-8D0C-6C2B45C47639}" srcId="{BBB46B1F-C6C5-4AC0-A627-0345DEF135B5}" destId="{F1500C72-4683-4825-AA56-C9B2C97F925C}" srcOrd="0" destOrd="0" parTransId="{B4E36496-4EA2-4C33-B24F-6636A8214798}" sibTransId="{48FF158F-43F2-4EE3-9ECF-FBC9BEFDFC05}"/>
    <dgm:cxn modelId="{6A438EB8-4930-442E-9EC4-2B41A42BD34A}" srcId="{F1500C72-4683-4825-AA56-C9B2C97F925C}" destId="{C083BC5F-83CB-4E2E-A7BC-4AF067A1341D}" srcOrd="2" destOrd="0" parTransId="{07DC1D2C-9342-436E-ABC0-3C1A31B8EC53}" sibTransId="{9A2DACA5-2D8B-43A2-9AEF-4DC3E7A53643}"/>
    <dgm:cxn modelId="{C88F2A74-B4C7-4EF8-8EA1-550C54D88681}" srcId="{F1500C72-4683-4825-AA56-C9B2C97F925C}" destId="{39319CBF-FE25-4C86-9558-0237C106C932}" srcOrd="3" destOrd="0" parTransId="{11514780-57EA-40F0-8E31-EE1FAC12AA59}" sibTransId="{1441AF2A-9E9E-49D8-841F-B3DB3855A8F9}"/>
    <dgm:cxn modelId="{A8CA54C0-8966-467C-AC06-F8130B506389}" type="presOf" srcId="{508CA3EA-C312-4CF2-96DF-3C166E4CBAFF}" destId="{6164E080-2C34-4073-AB93-0C88EA5E7A0B}" srcOrd="0" destOrd="0" presId="urn:microsoft.com/office/officeart/2008/layout/PictureAccentList"/>
    <dgm:cxn modelId="{E93E8ACB-57B5-43B1-AD8C-66CBCBD3F72F}" type="presOf" srcId="{39319CBF-FE25-4C86-9558-0237C106C932}" destId="{81658701-717D-4939-87F8-5FC949DAB188}" srcOrd="0" destOrd="0" presId="urn:microsoft.com/office/officeart/2008/layout/PictureAccentList"/>
    <dgm:cxn modelId="{C28A7582-537E-42A5-85FB-D98FDBEB97E0}" type="presOf" srcId="{72097519-650D-4EEE-8C0E-6CC04221D498}" destId="{B1436FA9-B22E-41A2-B9EF-9FA17E23AD46}" srcOrd="0" destOrd="0" presId="urn:microsoft.com/office/officeart/2008/layout/PictureAccentList"/>
    <dgm:cxn modelId="{3E905B11-75C4-4064-B1AF-6985A3386FF6}" srcId="{F1500C72-4683-4825-AA56-C9B2C97F925C}" destId="{508CA3EA-C312-4CF2-96DF-3C166E4CBAFF}" srcOrd="0" destOrd="0" parTransId="{1DF4B996-B660-4FBD-8364-EB3F9C27D012}" sibTransId="{1E4AFF3D-0348-4E64-B701-FAC6C1CA6405}"/>
    <dgm:cxn modelId="{00CCA776-4B63-4610-86B2-77EC5FC42122}" srcId="{F1500C72-4683-4825-AA56-C9B2C97F925C}" destId="{72097519-650D-4EEE-8C0E-6CC04221D498}" srcOrd="1" destOrd="0" parTransId="{4F3449C0-136E-4EBC-BEA5-AC510ACF0EEB}" sibTransId="{B1402E9A-A902-44DF-8151-4B8BFA1D217A}"/>
    <dgm:cxn modelId="{CD190D6B-2954-407C-A224-2301B195274C}" type="presOf" srcId="{C083BC5F-83CB-4E2E-A7BC-4AF067A1341D}" destId="{337126CF-328E-41D6-B393-BAE67856D6C0}" srcOrd="0" destOrd="0" presId="urn:microsoft.com/office/officeart/2008/layout/PictureAccentList"/>
    <dgm:cxn modelId="{4C6DB85D-2D77-4127-AD08-B564E5914B5D}" type="presOf" srcId="{F1500C72-4683-4825-AA56-C9B2C97F925C}" destId="{91099EED-2008-4A24-8807-CFC5ACDE60B4}" srcOrd="0" destOrd="0" presId="urn:microsoft.com/office/officeart/2008/layout/PictureAccentList"/>
    <dgm:cxn modelId="{5A73CE6A-39B3-4A38-BC2C-D74E73CDD6DD}" type="presParOf" srcId="{8B8445DC-AF3D-431F-B6E7-F5DE4D07DF4F}" destId="{F2A19595-8A28-4589-BCA8-BD6B1A0DE363}" srcOrd="0" destOrd="0" presId="urn:microsoft.com/office/officeart/2008/layout/PictureAccentList"/>
    <dgm:cxn modelId="{B57FEF94-460A-4A9C-AEBF-084C6A844385}" type="presParOf" srcId="{F2A19595-8A28-4589-BCA8-BD6B1A0DE363}" destId="{DE098787-7CDA-41C5-AB2A-8C39E0EA4CA5}" srcOrd="0" destOrd="0" presId="urn:microsoft.com/office/officeart/2008/layout/PictureAccentList"/>
    <dgm:cxn modelId="{B499FF16-B636-4919-BFC2-35A4529D467D}" type="presParOf" srcId="{DE098787-7CDA-41C5-AB2A-8C39E0EA4CA5}" destId="{91099EED-2008-4A24-8807-CFC5ACDE60B4}" srcOrd="0" destOrd="0" presId="urn:microsoft.com/office/officeart/2008/layout/PictureAccentList"/>
    <dgm:cxn modelId="{A9CD8D55-8D8F-4011-98D6-1787D38ACDB7}" type="presParOf" srcId="{F2A19595-8A28-4589-BCA8-BD6B1A0DE363}" destId="{9CAB14F7-811B-4B6C-8C64-956EF053E603}" srcOrd="1" destOrd="0" presId="urn:microsoft.com/office/officeart/2008/layout/PictureAccentList"/>
    <dgm:cxn modelId="{27D0C156-4E6D-4890-8A4B-CE9ABEC9C53B}" type="presParOf" srcId="{9CAB14F7-811B-4B6C-8C64-956EF053E603}" destId="{D13B59A1-F36C-4772-AAA0-BFF275A9BF58}" srcOrd="0" destOrd="0" presId="urn:microsoft.com/office/officeart/2008/layout/PictureAccentList"/>
    <dgm:cxn modelId="{A20C9373-E002-48A2-92DD-1AC783C6551D}" type="presParOf" srcId="{D13B59A1-F36C-4772-AAA0-BFF275A9BF58}" destId="{4005A44C-03C9-4B17-9866-3790F5521BA7}" srcOrd="0" destOrd="0" presId="urn:microsoft.com/office/officeart/2008/layout/PictureAccentList"/>
    <dgm:cxn modelId="{AD891FE9-CF43-447A-8614-5B99B0F25802}" type="presParOf" srcId="{D13B59A1-F36C-4772-AAA0-BFF275A9BF58}" destId="{6164E080-2C34-4073-AB93-0C88EA5E7A0B}" srcOrd="1" destOrd="0" presId="urn:microsoft.com/office/officeart/2008/layout/PictureAccentList"/>
    <dgm:cxn modelId="{5B1AF98A-F058-4786-BD3E-CF127A82E85E}" type="presParOf" srcId="{9CAB14F7-811B-4B6C-8C64-956EF053E603}" destId="{F00FCA59-F42D-4F35-8E35-7E596C468394}" srcOrd="1" destOrd="0" presId="urn:microsoft.com/office/officeart/2008/layout/PictureAccentList"/>
    <dgm:cxn modelId="{80D0C00F-5260-4A69-8983-D4C8C5F9CA0E}" type="presParOf" srcId="{F00FCA59-F42D-4F35-8E35-7E596C468394}" destId="{0A7FD03A-7EE0-4BE3-8E80-C86E541D68EE}" srcOrd="0" destOrd="0" presId="urn:microsoft.com/office/officeart/2008/layout/PictureAccentList"/>
    <dgm:cxn modelId="{592E4DDA-8967-4D9A-83D8-E2C04B2D243C}" type="presParOf" srcId="{F00FCA59-F42D-4F35-8E35-7E596C468394}" destId="{B1436FA9-B22E-41A2-B9EF-9FA17E23AD46}" srcOrd="1" destOrd="0" presId="urn:microsoft.com/office/officeart/2008/layout/PictureAccentList"/>
    <dgm:cxn modelId="{34C02B07-0FAB-4EF3-8A3D-18D12149267C}" type="presParOf" srcId="{9CAB14F7-811B-4B6C-8C64-956EF053E603}" destId="{0CA19C64-C64C-40C8-9DAD-D318FD85ADD8}" srcOrd="2" destOrd="0" presId="urn:microsoft.com/office/officeart/2008/layout/PictureAccentList"/>
    <dgm:cxn modelId="{5515C0A8-E0B7-4EE3-ACF7-7B2FA7FBA0F6}" type="presParOf" srcId="{0CA19C64-C64C-40C8-9DAD-D318FD85ADD8}" destId="{409E3207-5673-4DC7-984C-CBEDE8E4506A}" srcOrd="0" destOrd="0" presId="urn:microsoft.com/office/officeart/2008/layout/PictureAccentList"/>
    <dgm:cxn modelId="{7884961D-3DED-433A-B350-740E219ADA72}" type="presParOf" srcId="{0CA19C64-C64C-40C8-9DAD-D318FD85ADD8}" destId="{337126CF-328E-41D6-B393-BAE67856D6C0}" srcOrd="1" destOrd="0" presId="urn:microsoft.com/office/officeart/2008/layout/PictureAccentList"/>
    <dgm:cxn modelId="{CE48C286-2542-45BB-8603-BC45DD447075}" type="presParOf" srcId="{9CAB14F7-811B-4B6C-8C64-956EF053E603}" destId="{F29A775B-E008-479A-8FDE-EBD378E1CD43}" srcOrd="3" destOrd="0" presId="urn:microsoft.com/office/officeart/2008/layout/PictureAccentList"/>
    <dgm:cxn modelId="{BFFD9CF3-FE93-4FAA-856D-F05FD1D5B72E}" type="presParOf" srcId="{F29A775B-E008-479A-8FDE-EBD378E1CD43}" destId="{6505B383-2BD7-4934-83DB-79643B9FF9B1}" srcOrd="0" destOrd="0" presId="urn:microsoft.com/office/officeart/2008/layout/PictureAccentList"/>
    <dgm:cxn modelId="{58D79558-4769-4F5E-A221-809CC94D93F1}" type="presParOf" srcId="{F29A775B-E008-479A-8FDE-EBD378E1CD43}" destId="{81658701-717D-4939-87F8-5FC949DAB188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8EC284-9309-429E-8A7C-192B28B008AC}" type="datetimeFigureOut">
              <a:rPr lang="ru-RU" smtClean="0"/>
              <a:pPr/>
              <a:t>21.08.2020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A1075-2560-4BA0-ACCA-05B64AC5B3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5057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2CCB3F-1827-4FAD-B671-6F5CAFD3E29D}" type="slidenum">
              <a:rPr lang="ru-RU" smtClean="0">
                <a:solidFill>
                  <a:prstClr val="black"/>
                </a:solidFill>
              </a:rPr>
              <a:pPr/>
              <a:t>55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1640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922D-20EE-43E7-8E69-21AA4DEFD708}" type="datetimeFigureOut">
              <a:rPr lang="ru-RU" smtClean="0"/>
              <a:pPr/>
              <a:t>21.08.2020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997D1-C38D-4F51-8667-F556FC7DF7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160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922D-20EE-43E7-8E69-21AA4DEFD708}" type="datetimeFigureOut">
              <a:rPr lang="ru-RU" smtClean="0"/>
              <a:pPr/>
              <a:t>21.08.2020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997D1-C38D-4F51-8667-F556FC7DF7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9534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922D-20EE-43E7-8E69-21AA4DEFD708}" type="datetimeFigureOut">
              <a:rPr lang="ru-RU" smtClean="0"/>
              <a:pPr/>
              <a:t>21.08.2020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997D1-C38D-4F51-8667-F556FC7DF7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1915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9801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51990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15209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1858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415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70525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36195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5712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922D-20EE-43E7-8E69-21AA4DEFD708}" type="datetimeFigureOut">
              <a:rPr lang="ru-RU" smtClean="0"/>
              <a:pPr/>
              <a:t>21.08.2020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997D1-C38D-4F51-8667-F556FC7DF7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3643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75308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03259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3934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922D-20EE-43E7-8E69-21AA4DEFD708}" type="datetimeFigureOut">
              <a:rPr lang="ru-RU" smtClean="0"/>
              <a:pPr/>
              <a:t>21.08.2020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997D1-C38D-4F51-8667-F556FC7DF7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3964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922D-20EE-43E7-8E69-21AA4DEFD708}" type="datetimeFigureOut">
              <a:rPr lang="ru-RU" smtClean="0"/>
              <a:pPr/>
              <a:t>21.08.2020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997D1-C38D-4F51-8667-F556FC7DF7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4970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922D-20EE-43E7-8E69-21AA4DEFD708}" type="datetimeFigureOut">
              <a:rPr lang="ru-RU" smtClean="0"/>
              <a:pPr/>
              <a:t>21.08.2020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997D1-C38D-4F51-8667-F556FC7DF7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7391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922D-20EE-43E7-8E69-21AA4DEFD708}" type="datetimeFigureOut">
              <a:rPr lang="ru-RU" smtClean="0"/>
              <a:pPr/>
              <a:t>21.08.2020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997D1-C38D-4F51-8667-F556FC7DF7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5349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922D-20EE-43E7-8E69-21AA4DEFD708}" type="datetimeFigureOut">
              <a:rPr lang="ru-RU" smtClean="0"/>
              <a:pPr/>
              <a:t>21.08.2020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997D1-C38D-4F51-8667-F556FC7DF7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2532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922D-20EE-43E7-8E69-21AA4DEFD708}" type="datetimeFigureOut">
              <a:rPr lang="ru-RU" smtClean="0"/>
              <a:pPr/>
              <a:t>21.08.2020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997D1-C38D-4F51-8667-F556FC7DF7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9689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922D-20EE-43E7-8E69-21AA4DEFD708}" type="datetimeFigureOut">
              <a:rPr lang="ru-RU" smtClean="0"/>
              <a:pPr/>
              <a:t>21.08.2020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997D1-C38D-4F51-8667-F556FC7DF7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2637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1922D-20EE-43E7-8E69-21AA4DEFD708}" type="datetimeFigureOut">
              <a:rPr lang="ru-RU" smtClean="0"/>
              <a:pPr/>
              <a:t>21.08.2020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997D1-C38D-4F51-8667-F556FC7DF7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3224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75982-9FA2-4FD9-9F60-D2B61B26B2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109E4-F023-4166-A869-5D5CD5240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7450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rg.ru/2020/08/08/ministr-prosveshcheniia-rasskazal-kak-izmenitsia-nacproekt-obrazovanie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s://bolshayaperemena.online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bolshayaperemena.online/data/db/f_settings/Polojenie_o_konkurse_5f048a153a559.pdf" TargetMode="Externa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2035.org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&#1092;&#1094;&#1086;&#1084;&#1086;&#1092;&#1074;.&#1088;&#1092;/" TargetMode="External"/><Relationship Id="rId3" Type="http://schemas.openxmlformats.org/officeDocument/2006/relationships/image" Target="../media/image54.png"/><Relationship Id="rId7" Type="http://schemas.openxmlformats.org/officeDocument/2006/relationships/image" Target="../media/image5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cht.center/metodcenter/panorama-metodicheskih-kejsov/" TargetMode="External"/><Relationship Id="rId5" Type="http://schemas.openxmlformats.org/officeDocument/2006/relationships/hyperlink" Target="https://fcdtk.ru/navigation-page/3357243f9f495f20698df53332eba342" TargetMode="External"/><Relationship Id="rId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vc.ru/services/129205-kak-provesti-detskiy-lager-onlayn" TargetMode="Externa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hyperlink" Target="https://edu.gov.ru/distance" TargetMode="Externa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s://education.yandex.ru/music/" TargetMode="Externa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hyperlink" Target="https://education.yandex.ru/culture/" TargetMode="Externa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https://education.yandex.ru/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hyperlink" Target="https://www.culture.ru/s/virtualnye-progulki/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4.png"/><Relationship Id="rId4" Type="http://schemas.openxmlformats.org/officeDocument/2006/relationships/hyperlink" Target="http://journal-shkolniku.ru/virtual-ekskursii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hyperlink" Target="http://omizo.ru/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cloud.mail.ru/public/WPu3/596wxne18/%D0%AD%D0%9A%D0%A1%D0%9A%D0%A3%D0%A0%D0%A1%D0%98%D0%98%20%D0%9D%D0%90%20%D0%9F%D0%9B%D0%90%D0%A2%D0%A4%D0%9E%D0%A0%D0%9C%D0%95%20ZOOM!.pdf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hyperlink" Target="http://ogikm.ru/sobytiya-i-vystavki/" TargetMode="Externa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hyperlink" Target="http://ogikm.ru/vystavki/onlayn-proekt-eksponat-v-ob-ektive-perezagruzka" TargetMode="Externa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hyperlink" Target="https://peremena.media/10-nauchnyh-filmov-dlya-detei/" TargetMode="Externa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resh.edu.ru/" TargetMode="Externa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hyperlink" Target="http://&#1074;&#1076;&#1087;&#1086;.&#1088;&#1092;/" TargetMode="Externa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publication.pravo.gov.ru/Document/View/000120200320002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hyperlink" Target="https://docs.edu.gov.ru/document/750dd535d2c38b2a15cd47c9ea44086e/" TargetMode="Externa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hyperlink" Target="http://detionline.com/helpline" TargetMode="External"/><Relationship Id="rId3" Type="http://schemas.openxmlformats.org/officeDocument/2006/relationships/hyperlink" Target="http://www.fid.su/" TargetMode="External"/><Relationship Id="rId7" Type="http://schemas.openxmlformats.org/officeDocument/2006/relationships/hyperlink" Target="http://detionline.com/journal/" TargetMode="External"/><Relationship Id="rId12" Type="http://schemas.openxmlformats.org/officeDocument/2006/relationships/image" Target="../media/image96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3.png"/><Relationship Id="rId11" Type="http://schemas.openxmlformats.org/officeDocument/2006/relationships/hyperlink" Target="http://vk.com/club27736677" TargetMode="External"/><Relationship Id="rId5" Type="http://schemas.openxmlformats.org/officeDocument/2006/relationships/hyperlink" Target="http://detionline.com/" TargetMode="External"/><Relationship Id="rId10" Type="http://schemas.openxmlformats.org/officeDocument/2006/relationships/image" Target="../media/image95.png"/><Relationship Id="rId4" Type="http://schemas.openxmlformats.org/officeDocument/2006/relationships/image" Target="../media/image92.png"/><Relationship Id="rId9" Type="http://schemas.openxmlformats.org/officeDocument/2006/relationships/hyperlink" Target="http://www.facebook.com/FoundIntDe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&#1089;&#1082;&#1092;.&#1077;&#1076;&#1080;&#1085;&#1099;&#1081;&#1091;&#1088;&#1086;&#1082;.&#1088;&#1092;/" TargetMode="External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hyperlink" Target="https://docs.edu.gov.ru/document/3fc1af630afb644c0bed75ee27f0c020/download/2834/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hyperlink" Target="http://www.consultant.ru/document/cons_doc_LAW_350651/d458a513e4f9e11492296d52c0c52d183afec8fb/" TargetMode="Externa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ospotrebnadzor.ru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3.jpeg"/><Relationship Id="rId4" Type="http://schemas.openxmlformats.org/officeDocument/2006/relationships/image" Target="../media/image11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png"/></Relationships>
</file>

<file path=ppt/slides/_rels/slide9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31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36.gi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ooazeya.ru/sites/default/files/doc/integr.pdf" TargetMode="External"/><Relationship Id="rId3" Type="http://schemas.openxmlformats.org/officeDocument/2006/relationships/hyperlink" Target="http://www.minobr.orb.ru/upload/medialibrary/4d5/202_yspex_kaqdogo_rebenka.pdf" TargetMode="External"/><Relationship Id="rId7" Type="http://schemas.openxmlformats.org/officeDocument/2006/relationships/hyperlink" Target="https://kriro.ru/upload/docs/Proekti/Modernizacia%20obshego%20obrazovania/FGOS_NO_OOO/organizacia_innovacionnoy_deyatelnosti/7-489_mod_integr.pdf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rosv.ru/pages/kak-organizovat-distancionnyj-urok-podhody-i-resursy.html" TargetMode="External"/><Relationship Id="rId5" Type="http://schemas.openxmlformats.org/officeDocument/2006/relationships/hyperlink" Target="http://www.1.metodlaboratoria-vcht.ru/_ld/0/71_IRg.pdf" TargetMode="External"/><Relationship Id="rId4" Type="http://schemas.openxmlformats.org/officeDocument/2006/relationships/hyperlink" Target="https://worldskills.ru/assets/docs/media/WSdoklad_12_okt_rus.pdf" TargetMode="External"/><Relationship Id="rId9" Type="http://schemas.openxmlformats.org/officeDocument/2006/relationships/hyperlink" Target="https://dopedu.ru/articles/747-obshchee-razvitie-lichnosti-v-kontekste-modernizatsii-soderzhaniya-dopolnitelnogo-obrazovaniya-detej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400" b="1" dirty="0"/>
              <a:t>Стратегия развития системы дополнительного образования детей и молодёжи в условиях цифровизации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21964" y="3969683"/>
            <a:ext cx="9144000" cy="1655762"/>
          </a:xfrm>
        </p:spPr>
        <p:txBody>
          <a:bodyPr>
            <a:noAutofit/>
          </a:bodyPr>
          <a:lstStyle/>
          <a:p>
            <a:r>
              <a:rPr lang="ru-RU" sz="2800" b="1" i="1" dirty="0"/>
              <a:t>Воронина Юлия Владимировна</a:t>
            </a:r>
            <a:r>
              <a:rPr lang="ru-RU" sz="2800" b="1" dirty="0"/>
              <a:t> -</a:t>
            </a:r>
          </a:p>
          <a:p>
            <a:r>
              <a:rPr lang="ru-RU" sz="2800" dirty="0"/>
              <a:t>начальник отдела дополнительного образования и воспитания министерства образования Оренбургской области, </a:t>
            </a:r>
            <a:r>
              <a:rPr lang="ru-RU" sz="2800" dirty="0" err="1"/>
              <a:t>к.п.н</a:t>
            </a:r>
            <a:r>
              <a:rPr lang="ru-RU" sz="2800" dirty="0"/>
              <a:t>., доцент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06392" y="6165130"/>
            <a:ext cx="3921550" cy="424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18 августа 2020 г.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24833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23453" y="1206630"/>
            <a:ext cx="11502687" cy="47511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619213" y="321051"/>
            <a:ext cx="4591623" cy="42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28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293829" y="1652390"/>
            <a:ext cx="5784494" cy="26085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78323" y="1784317"/>
            <a:ext cx="5923526" cy="31176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email"/>
          <a:srcRect l="2921" t="4669" r="27"/>
          <a:stretch/>
        </p:blipFill>
        <p:spPr>
          <a:xfrm>
            <a:off x="6391154" y="5574822"/>
            <a:ext cx="5297864" cy="919901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3827283" y="3591613"/>
            <a:ext cx="282804" cy="273377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524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3827283" y="3591613"/>
            <a:ext cx="282804" cy="273377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97205" y="254524"/>
            <a:ext cx="10906812" cy="65374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Ключевые тренды системы дополнительного образования детей определены</a:t>
            </a:r>
            <a:endParaRPr lang="ru-RU" sz="2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3074" name="Picture 2" descr="https://cf2.ppt-online.org/files2/slide/i/IrEM59nVZmP6cRz8wuSpFGWbHLQ3lOaAX1etBTYq4i/slide-3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309567" y="1938000"/>
            <a:ext cx="8408709" cy="482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cf2.ppt-online.org/files2/slide/i/IrEM59nVZmP6cRz8wuSpFGWbHLQ3lOaAX1etBTYq4i/slide-32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388934" y="1033025"/>
            <a:ext cx="5854047" cy="90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766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200" b="1" dirty="0" smtClean="0"/>
              <a:t>1. Техническая направленность – приоритет современной системы дополнительного образования детей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79976" y="1988839"/>
            <a:ext cx="5347712" cy="4023360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b="1" dirty="0"/>
              <a:t>П</a:t>
            </a:r>
            <a:r>
              <a:rPr lang="ru-RU" b="1" dirty="0" smtClean="0"/>
              <a:t>оручение </a:t>
            </a:r>
            <a:r>
              <a:rPr lang="ru-RU" b="1" dirty="0"/>
              <a:t>Президента Российской Федерации от 4 мая 2016 г</a:t>
            </a:r>
            <a:r>
              <a:rPr lang="ru-RU" b="1" dirty="0" smtClean="0"/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b="1" dirty="0" smtClean="0"/>
              <a:t>Стратегия </a:t>
            </a:r>
            <a:r>
              <a:rPr lang="ru-RU" b="1" dirty="0"/>
              <a:t>научно-технологического развития Российской Федерации, утвержденной Указом Президента Российской Федерации от 1 декабря 2016 г. № </a:t>
            </a:r>
            <a:r>
              <a:rPr lang="ru-RU" b="1" dirty="0" smtClean="0"/>
              <a:t>642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b="1" dirty="0" smtClean="0"/>
              <a:t>Национальная технологическая инициатива </a:t>
            </a:r>
            <a:r>
              <a:rPr lang="ru-RU" b="1" dirty="0"/>
              <a:t>(постановление Правительства Российской Федерации от 18 апреля 2016 г. № 317 «О реализации Национальной технологической инициативы») </a:t>
            </a:r>
            <a:endParaRPr lang="ru-RU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b="1" dirty="0" smtClean="0"/>
              <a:t>Программа </a:t>
            </a:r>
            <a:r>
              <a:rPr lang="ru-RU" b="1" dirty="0"/>
              <a:t>«Цифровая экономика Российской Федерации», утвержденной распоряжением Правительства Российской Федерации от 28 июля 2017 г. № </a:t>
            </a:r>
            <a:r>
              <a:rPr lang="ru-RU" b="1" dirty="0" smtClean="0"/>
              <a:t>1632-р</a:t>
            </a:r>
          </a:p>
          <a:p>
            <a:endParaRPr lang="ru-RU" dirty="0"/>
          </a:p>
        </p:txBody>
      </p:sp>
      <p:pic>
        <p:nvPicPr>
          <p:cNvPr id="8194" name="Picture 2" descr="http://lyceum144.ru/media/2018/09/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631" y="1893659"/>
            <a:ext cx="5537345" cy="387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723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148256"/>
            <a:ext cx="5842262" cy="103074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b="1" dirty="0"/>
              <a:t>Парадигма инженерно-научного образования STEM акцентирует внимание на </a:t>
            </a:r>
            <a:r>
              <a:rPr lang="ru-RU" sz="2400" b="1" dirty="0" smtClean="0"/>
              <a:t>изучении: </a:t>
            </a:r>
            <a:endParaRPr lang="ru-RU" sz="2400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95399" y="2430801"/>
            <a:ext cx="4166648" cy="2187018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err="1" smtClean="0"/>
              <a:t>Science</a:t>
            </a:r>
            <a:r>
              <a:rPr lang="ru-RU" dirty="0" smtClean="0"/>
              <a:t> </a:t>
            </a:r>
            <a:r>
              <a:rPr lang="ru-RU" dirty="0"/>
              <a:t>(наука</a:t>
            </a:r>
            <a:r>
              <a:rPr lang="ru-RU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err="1" smtClean="0"/>
              <a:t>Technology</a:t>
            </a:r>
            <a:r>
              <a:rPr lang="ru-RU" dirty="0" smtClean="0"/>
              <a:t> (</a:t>
            </a:r>
            <a:r>
              <a:rPr lang="ru-RU" dirty="0"/>
              <a:t>технологии</a:t>
            </a:r>
            <a:r>
              <a:rPr lang="ru-RU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err="1" smtClean="0"/>
              <a:t>Engineering</a:t>
            </a:r>
            <a:r>
              <a:rPr lang="ru-RU" dirty="0" smtClean="0"/>
              <a:t> (инженерия)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err="1" smtClean="0"/>
              <a:t>Math</a:t>
            </a:r>
            <a:r>
              <a:rPr lang="ru-RU" dirty="0" smtClean="0"/>
              <a:t> </a:t>
            </a:r>
            <a:r>
              <a:rPr lang="ru-RU" dirty="0"/>
              <a:t>(</a:t>
            </a:r>
            <a:r>
              <a:rPr lang="ru-RU" dirty="0" smtClean="0"/>
              <a:t>математика)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2998" y="5561618"/>
            <a:ext cx="1095708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/>
              <a:t>STEM </a:t>
            </a:r>
            <a:r>
              <a:rPr lang="ru-RU" sz="2400" b="1" dirty="0"/>
              <a:t>клубы — </a:t>
            </a:r>
            <a:r>
              <a:rPr lang="ru-RU" sz="2400" b="1" dirty="0" smtClean="0"/>
              <a:t>это знакомые </a:t>
            </a:r>
            <a:r>
              <a:rPr lang="ru-RU" sz="2400" b="1" dirty="0"/>
              <a:t>нам «кружки </a:t>
            </a:r>
            <a:r>
              <a:rPr lang="ru-RU" sz="2400" b="1" dirty="0" smtClean="0"/>
              <a:t>научно-технического творчества»</a:t>
            </a:r>
            <a:endParaRPr lang="ru-RU" sz="2400" b="1" dirty="0"/>
          </a:p>
        </p:txBody>
      </p:sp>
      <p:pic>
        <p:nvPicPr>
          <p:cNvPr id="10242" name="Picture 2" descr="http://www.3mart.k12.tr/images/sayfalar/stem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2944" y="1072124"/>
            <a:ext cx="4326106" cy="439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8319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6938" y="5276654"/>
            <a:ext cx="4019745" cy="124905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b="1" dirty="0" smtClean="0"/>
              <a:t>ЭКОСИСТЕМА ДОПОЛНИТЕЛЬНОГО ОБРАЗОВАНИЯ ДЕТЕЙ: </a:t>
            </a:r>
            <a:br>
              <a:rPr lang="ru-RU" sz="2400" b="1" dirty="0" smtClean="0"/>
            </a:br>
            <a:r>
              <a:rPr lang="ru-RU" sz="2400" b="1" dirty="0" smtClean="0"/>
              <a:t>НОВЫЕ </a:t>
            </a:r>
            <a:r>
              <a:rPr lang="ru-RU" sz="2400" b="1" dirty="0"/>
              <a:t>ГОРИЗОНТЫ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53765" y="1187777"/>
            <a:ext cx="5052767" cy="520359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Экосистема ДОД может </a:t>
            </a:r>
            <a:r>
              <a:rPr lang="ru-RU" dirty="0"/>
              <a:t>включать в себя самый различные организации, активности </a:t>
            </a:r>
            <a:r>
              <a:rPr lang="ru-RU" dirty="0" smtClean="0"/>
              <a:t>и ресурсы:</a:t>
            </a:r>
          </a:p>
          <a:p>
            <a:r>
              <a:rPr lang="ru-RU" b="1" u="sng" dirty="0" smtClean="0"/>
              <a:t>школы</a:t>
            </a:r>
            <a:endParaRPr lang="ru-RU" dirty="0" smtClean="0"/>
          </a:p>
          <a:p>
            <a:r>
              <a:rPr lang="ru-RU" dirty="0" smtClean="0"/>
              <a:t>колледжи</a:t>
            </a:r>
          </a:p>
          <a:p>
            <a:r>
              <a:rPr lang="ru-RU" dirty="0" smtClean="0"/>
              <a:t>библиотеки</a:t>
            </a:r>
          </a:p>
          <a:p>
            <a:r>
              <a:rPr lang="ru-RU" dirty="0" smtClean="0"/>
              <a:t>спортивные клубы</a:t>
            </a:r>
          </a:p>
          <a:p>
            <a:r>
              <a:rPr lang="ru-RU" dirty="0" smtClean="0"/>
              <a:t>клубы </a:t>
            </a:r>
            <a:r>
              <a:rPr lang="ru-RU" dirty="0"/>
              <a:t>практик</a:t>
            </a:r>
          </a:p>
          <a:p>
            <a:r>
              <a:rPr lang="ru-RU" dirty="0" smtClean="0"/>
              <a:t>STEM/STEAM</a:t>
            </a:r>
          </a:p>
          <a:p>
            <a:r>
              <a:rPr lang="ru-RU" dirty="0" smtClean="0"/>
              <a:t>общественные центры</a:t>
            </a:r>
          </a:p>
          <a:p>
            <a:r>
              <a:rPr lang="ru-RU" dirty="0" smtClean="0"/>
              <a:t>онлайн-курсы</a:t>
            </a:r>
          </a:p>
          <a:p>
            <a:r>
              <a:rPr lang="ru-RU" dirty="0" smtClean="0"/>
              <a:t>форумы</a:t>
            </a:r>
          </a:p>
          <a:p>
            <a:r>
              <a:rPr lang="ru-RU" dirty="0" smtClean="0"/>
              <a:t>мобильные приложения</a:t>
            </a:r>
          </a:p>
          <a:p>
            <a:r>
              <a:rPr lang="ru-RU" dirty="0" smtClean="0"/>
              <a:t>гаджеты</a:t>
            </a:r>
          </a:p>
          <a:p>
            <a:r>
              <a:rPr lang="ru-RU" dirty="0" smtClean="0"/>
              <a:t>игровые онлайн-вселенные</a:t>
            </a:r>
            <a:endParaRPr lang="ru-RU" dirty="0"/>
          </a:p>
        </p:txBody>
      </p:sp>
      <p:pic>
        <p:nvPicPr>
          <p:cNvPr id="8" name="Picture 4" descr="https://sch534.mskobr.ru/files/DopObr/%D0%94%D0%BE%D0%BF%D0%BE%D0%B1%D1%80%D0%B0%D0%B7%D0%BE%D0%B2%D0%B0%D0%BD%D0%B8%D0%B5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8296" y="1432874"/>
            <a:ext cx="3717030" cy="3733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53765" y="130996"/>
            <a:ext cx="10793691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2. Расширение </a:t>
            </a:r>
            <a:r>
              <a:rPr lang="ru-RU" sz="2400" b="1" dirty="0"/>
              <a:t>сетевого взаимодействия при реализации дополнительных общеобразовательных программ</a:t>
            </a:r>
          </a:p>
        </p:txBody>
      </p:sp>
    </p:spTree>
    <p:extLst>
      <p:ext uri="{BB962C8B-B14F-4D97-AF65-F5344CB8AC3E}">
        <p14:creationId xmlns:p14="http://schemas.microsoft.com/office/powerpoint/2010/main" xmlns="" val="76050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060" y="5578553"/>
            <a:ext cx="4807670" cy="622169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По материалам: </a:t>
            </a:r>
            <a:r>
              <a:rPr lang="en-US" sz="1600" b="1" dirty="0">
                <a:hlinkClick r:id="rId2"/>
              </a:rPr>
              <a:t>https://rg.ru/2020/08/08/ministr-prosveshcheniia-rasskazal-kak-izmenitsia-nacproekt-obrazovanie.html</a:t>
            </a:r>
            <a:endParaRPr lang="ru-RU" sz="16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3" cstate="email"/>
          <a:srcRect/>
          <a:stretch/>
        </p:blipFill>
        <p:spPr>
          <a:xfrm>
            <a:off x="195142" y="1633573"/>
            <a:ext cx="5533998" cy="37108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729140" y="1633573"/>
            <a:ext cx="62216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NotoSans"/>
              </a:rPr>
              <a:t>Сергей Кравцов: </a:t>
            </a:r>
            <a:r>
              <a:rPr lang="ru-RU" dirty="0">
                <a:solidFill>
                  <a:srgbClr val="000000"/>
                </a:solidFill>
                <a:latin typeface="NotoSans"/>
              </a:rPr>
              <a:t>Он будет скорректирован и переориентирован с дополнительного образования на общее. Проблема - в том, что просто ставкой на дополнительное образование мы не решим задачу качественного образования для всех школьников. Поэтому все созданные в рамках нацпроекта объекты: </a:t>
            </a:r>
            <a:r>
              <a:rPr lang="ru-RU" dirty="0" err="1">
                <a:solidFill>
                  <a:srgbClr val="000000"/>
                </a:solidFill>
                <a:latin typeface="NotoSans"/>
              </a:rPr>
              <a:t>Кванториумы</a:t>
            </a:r>
            <a:r>
              <a:rPr lang="ru-RU" dirty="0">
                <a:solidFill>
                  <a:srgbClr val="000000"/>
                </a:solidFill>
                <a:latin typeface="NotoSans"/>
              </a:rPr>
              <a:t>, IT-кубы, центры "Точки роста" должны быть эффективно интегрированы в систему общего образования. Сегодня мы звоним в региональный Кванториум и задаем вопросы: "Как вы работаете со школами?" Однозначных ответов не слышим, а некоторые и вовсе разводят руками. Так быть не должно, сейчас мы перенастраиваем систему таким образом, чтобы это была самая </a:t>
            </a:r>
            <a:r>
              <a:rPr lang="ru-RU" b="1" dirty="0">
                <a:solidFill>
                  <a:srgbClr val="FF0000"/>
                </a:solidFill>
                <a:latin typeface="NotoSans"/>
              </a:rPr>
              <a:t>тесная связка - школьное образование и детское дополнительное образование</a:t>
            </a:r>
            <a:r>
              <a:rPr lang="ru-RU" dirty="0">
                <a:solidFill>
                  <a:srgbClr val="000000"/>
                </a:solidFill>
                <a:latin typeface="NotoSans"/>
              </a:rPr>
              <a:t>. И все следующие объекты будут создаваться только на базе школ!</a:t>
            </a:r>
            <a:endParaRPr lang="ru-RU" dirty="0"/>
          </a:p>
        </p:txBody>
      </p:sp>
      <p:pic>
        <p:nvPicPr>
          <p:cNvPr id="8" name="Объект 5"/>
          <p:cNvPicPr>
            <a:picLocks noChangeAspect="1"/>
          </p:cNvPicPr>
          <p:nvPr/>
        </p:nvPicPr>
        <p:blipFill rotWithShape="1">
          <a:blip r:embed="rId4" cstate="email"/>
          <a:srcRect/>
          <a:stretch/>
        </p:blipFill>
        <p:spPr>
          <a:xfrm>
            <a:off x="1432409" y="36572"/>
            <a:ext cx="9398988" cy="14367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5142" y="122548"/>
            <a:ext cx="794362" cy="9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26833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/>
          <a:srcRect/>
          <a:stretch/>
        </p:blipFill>
        <p:spPr>
          <a:xfrm>
            <a:off x="2111603" y="113121"/>
            <a:ext cx="9162854" cy="66511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523" y="113121"/>
            <a:ext cx="860134" cy="102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42263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email"/>
          <a:srcRect/>
          <a:stretch/>
        </p:blipFill>
        <p:spPr>
          <a:xfrm>
            <a:off x="380857" y="1362881"/>
            <a:ext cx="5859207" cy="3520203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031536" y="1160635"/>
            <a:ext cx="5761396" cy="454355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обеспечение создания новых мест по всем направленностям дополнительного образования </a:t>
            </a:r>
            <a:r>
              <a:rPr lang="ru-RU" dirty="0" smtClean="0"/>
              <a:t>детей, </a:t>
            </a:r>
            <a:r>
              <a:rPr lang="ru-RU" dirty="0"/>
              <a:t>при этом общая доля новых </a:t>
            </a:r>
            <a:r>
              <a:rPr lang="ru-RU" dirty="0" err="1"/>
              <a:t>ученико</a:t>
            </a:r>
            <a:r>
              <a:rPr lang="ru-RU" dirty="0"/>
              <a:t>-мест для реализации </a:t>
            </a:r>
            <a:r>
              <a:rPr lang="ru-RU" dirty="0">
                <a:solidFill>
                  <a:srgbClr val="FF0000"/>
                </a:solidFill>
              </a:rPr>
              <a:t>программ технической и естественнонаучной направленностей</a:t>
            </a:r>
            <a:r>
              <a:rPr lang="ru-RU" dirty="0"/>
              <a:t> должна составлять не менее </a:t>
            </a:r>
            <a:r>
              <a:rPr lang="ru-RU" b="1" dirty="0">
                <a:solidFill>
                  <a:srgbClr val="FF0000"/>
                </a:solidFill>
              </a:rPr>
              <a:t>40% </a:t>
            </a:r>
            <a:r>
              <a:rPr lang="ru-RU" dirty="0"/>
              <a:t>от общего числа создаваемых новых </a:t>
            </a:r>
            <a:r>
              <a:rPr lang="ru-RU" dirty="0" err="1"/>
              <a:t>ученико</a:t>
            </a:r>
            <a:r>
              <a:rPr lang="ru-RU" dirty="0"/>
              <a:t>-мест дополнительного образования детей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4944" y="5491822"/>
            <a:ext cx="11679072" cy="106923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fontAlgn="base"/>
            <a:r>
              <a:rPr lang="ru-RU" sz="1000" b="1" dirty="0" smtClean="0"/>
              <a:t>РАСПОРЯЖЕНИЕ МИНИСТЕРСТВА ПРОСВЕЩЕНИЯ РФ  от </a:t>
            </a:r>
            <a:r>
              <a:rPr lang="ru-RU" sz="1000" b="1" dirty="0"/>
              <a:t>17 декабря 2019 года N </a:t>
            </a:r>
            <a:r>
              <a:rPr lang="ru-RU" sz="1000" b="1" dirty="0" smtClean="0"/>
              <a:t>Р-136 «Об </a:t>
            </a:r>
            <a:r>
              <a:rPr lang="ru-RU" sz="1000" b="1" dirty="0"/>
              <a:t>утверждении методических рекомендаций по приобретению средств обучения и воспитания в целях создания новых мест в образовательных организациях различных типов для реализации дополнительных общеразвивающих программ всех направленностей в рамках региональных проектов, обеспечивающих достижение целей, показателей и результата федерального проекта "Успех каждого ребенка" национального проекта "Образование", и признании утратившим силу распоряжения Минпросвещения России от 1 марта 2019 г. N Р-21 "Об утверждении рекомендуемого перечня средств обучения для создания новых мест в образовательных организациях различных типов для реализации дополнительных общеразвивающих программ всех направленностей</a:t>
            </a:r>
            <a:r>
              <a:rPr lang="ru-RU" sz="1000" b="1" dirty="0" smtClean="0"/>
              <a:t>"</a:t>
            </a:r>
            <a:endParaRPr lang="ru-RU" sz="1000" b="1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356673" y="449967"/>
            <a:ext cx="10515600" cy="323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smtClean="0">
                <a:solidFill>
                  <a:schemeClr val="bg1"/>
                </a:solidFill>
              </a:rPr>
              <a:t>«Успех каждого ребёнка»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907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6673" y="449967"/>
            <a:ext cx="10515600" cy="323031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«Успех каждого ребёнка»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92723" y="1102936"/>
            <a:ext cx="10779550" cy="2045618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 smtClean="0">
                <a:solidFill>
                  <a:srgbClr val="FF0000"/>
                </a:solidFill>
              </a:rPr>
              <a:t>Контрольная точка «31 декабря 2020 г.»</a:t>
            </a:r>
          </a:p>
          <a:p>
            <a:r>
              <a:rPr lang="ru-RU" b="1" dirty="0" smtClean="0"/>
              <a:t>Не менее 46% детей с ОВЗ обучаются </a:t>
            </a:r>
            <a:r>
              <a:rPr lang="ru-RU" b="1" dirty="0"/>
              <a:t>по </a:t>
            </a:r>
            <a:r>
              <a:rPr lang="ru-RU" b="1" dirty="0" smtClean="0"/>
              <a:t>дополнительным </a:t>
            </a:r>
            <a:r>
              <a:rPr lang="ru-RU" b="1" dirty="0"/>
              <a:t>общеобразовательным программам, в том числе с использованием дистанционных </a:t>
            </a:r>
            <a:r>
              <a:rPr lang="ru-RU" b="1" dirty="0" smtClean="0"/>
              <a:t>технологий</a:t>
            </a:r>
            <a:endParaRPr lang="ru-RU" b="1" dirty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3358" y="4818781"/>
            <a:ext cx="10759909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u="sng" dirty="0" smtClean="0"/>
              <a:t>Оренбургская область:</a:t>
            </a:r>
            <a:r>
              <a:rPr lang="ru-RU" sz="2400" b="1" dirty="0" smtClean="0"/>
              <a:t> 43% </a:t>
            </a:r>
            <a:r>
              <a:rPr lang="ru-RU" sz="2400" b="1" dirty="0"/>
              <a:t>детей с </a:t>
            </a:r>
            <a:r>
              <a:rPr lang="ru-RU" sz="2400" b="1" dirty="0" smtClean="0"/>
              <a:t>ОВЗ </a:t>
            </a:r>
            <a:r>
              <a:rPr lang="ru-RU" sz="2400" b="1" dirty="0"/>
              <a:t>обучаются по дополнительным общеобразовательным программам</a:t>
            </a:r>
            <a:r>
              <a:rPr lang="ru-RU" sz="2400" b="1" dirty="0" smtClean="0"/>
              <a:t> (ИЮЛЬ </a:t>
            </a:r>
            <a:r>
              <a:rPr lang="ru-RU" sz="2400" b="1" dirty="0"/>
              <a:t>2020 г</a:t>
            </a:r>
            <a:r>
              <a:rPr lang="ru-RU" sz="2400" b="1" dirty="0" smtClean="0"/>
              <a:t>.)</a:t>
            </a:r>
            <a:endParaRPr lang="ru-RU" sz="24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290905058"/>
              </p:ext>
            </p:extLst>
          </p:nvPr>
        </p:nvGraphicFramePr>
        <p:xfrm>
          <a:off x="772213" y="3197369"/>
          <a:ext cx="10609080" cy="1057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76656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9284" y="92130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Исследование </a:t>
            </a:r>
            <a:r>
              <a:rPr lang="ru-RU" sz="2800" b="1" dirty="0"/>
              <a:t>«Россия 2025: от кадров – к </a:t>
            </a:r>
            <a:r>
              <a:rPr lang="ru-RU" sz="2800" b="1" dirty="0" smtClean="0"/>
              <a:t>талантам»</a:t>
            </a:r>
            <a:br>
              <a:rPr lang="ru-RU" sz="2800" b="1" dirty="0" smtClean="0"/>
            </a:br>
            <a:r>
              <a:rPr lang="ru-RU" sz="2000" b="1" dirty="0" smtClean="0"/>
              <a:t> (</a:t>
            </a:r>
            <a:r>
              <a:rPr lang="en-US" sz="2000" b="1" dirty="0" smtClean="0"/>
              <a:t>Boston </a:t>
            </a:r>
            <a:r>
              <a:rPr lang="en-US" sz="2000" b="1" dirty="0"/>
              <a:t>Consulting Group </a:t>
            </a:r>
            <a:r>
              <a:rPr lang="ru-RU" sz="2000" b="1" dirty="0"/>
              <a:t>при поддержке Сбербанка</a:t>
            </a:r>
            <a:r>
              <a:rPr lang="ru-RU" sz="2000" b="1" dirty="0" smtClean="0"/>
              <a:t>, </a:t>
            </a:r>
            <a:r>
              <a:rPr lang="en-US" sz="2000" b="1" dirty="0" err="1" smtClean="0"/>
              <a:t>WorldSkills</a:t>
            </a:r>
            <a:r>
              <a:rPr lang="en-US" sz="2000" b="1" dirty="0" smtClean="0"/>
              <a:t> </a:t>
            </a:r>
            <a:r>
              <a:rPr lang="en-US" sz="2000" b="1" dirty="0"/>
              <a:t>Russia </a:t>
            </a:r>
            <a:r>
              <a:rPr lang="ru-RU" sz="2000" b="1" dirty="0"/>
              <a:t>и </a:t>
            </a:r>
            <a:r>
              <a:rPr lang="en-US" sz="2000" b="1" dirty="0"/>
              <a:t>Global Education </a:t>
            </a:r>
            <a:r>
              <a:rPr lang="en-US" sz="2000" b="1" dirty="0" smtClean="0"/>
              <a:t>Futures</a:t>
            </a:r>
            <a:r>
              <a:rPr lang="ru-RU" sz="2000" b="1" dirty="0" smtClean="0"/>
              <a:t>)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9240" y="2705492"/>
            <a:ext cx="4374037" cy="3348922"/>
          </a:xfrm>
        </p:spPr>
        <p:txBody>
          <a:bodyPr>
            <a:normAutofit/>
          </a:bodyPr>
          <a:lstStyle/>
          <a:p>
            <a:r>
              <a:rPr lang="ru-RU" dirty="0"/>
              <a:t>дефицит новых </a:t>
            </a:r>
            <a:r>
              <a:rPr lang="ru-RU" dirty="0" smtClean="0"/>
              <a:t>специалистов </a:t>
            </a:r>
            <a:r>
              <a:rPr lang="ru-RU" dirty="0"/>
              <a:t>«экономики знания» - способных </a:t>
            </a:r>
            <a:r>
              <a:rPr lang="ru-RU" dirty="0" smtClean="0"/>
              <a:t>работать с </a:t>
            </a:r>
            <a:r>
              <a:rPr lang="ru-RU" dirty="0"/>
              <a:t>творческими задачами, с вызовами будущего, - Россия увидит на </a:t>
            </a:r>
            <a:r>
              <a:rPr lang="ru-RU" dirty="0" smtClean="0"/>
              <a:t>рынке труда </a:t>
            </a:r>
            <a:r>
              <a:rPr lang="ru-RU" dirty="0"/>
              <a:t>в ближайшие 8 лет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84080" y="2107809"/>
            <a:ext cx="4289197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/>
              <a:t>10 миллионов человек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6690674" y="2246870"/>
            <a:ext cx="3656812" cy="296944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271968" y="5219603"/>
            <a:ext cx="56340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</a:rPr>
              <a:t>Павел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Олегович 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</a:rPr>
              <a:t>Лукша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endParaRPr lang="ru-RU" dirty="0" smtClean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r>
              <a:rPr lang="ru-RU" sz="1600" dirty="0" smtClean="0">
                <a:solidFill>
                  <a:srgbClr val="333333"/>
                </a:solidFill>
                <a:latin typeface="Arial" panose="020B0604020202020204" pitchFamily="34" charset="0"/>
              </a:rPr>
              <a:t>профессор </a:t>
            </a:r>
            <a:r>
              <a:rPr lang="ru-RU" sz="1600" dirty="0">
                <a:solidFill>
                  <a:srgbClr val="333333"/>
                </a:solidFill>
                <a:latin typeface="Arial" panose="020B0604020202020204" pitchFamily="34" charset="0"/>
              </a:rPr>
              <a:t>практики Московской школы управления СКОЛКОВО, эксперт Центра трансформации образования СКОЛКОВО (</a:t>
            </a:r>
            <a:r>
              <a:rPr lang="ru-RU" sz="1600" dirty="0" err="1">
                <a:solidFill>
                  <a:srgbClr val="333333"/>
                </a:solidFill>
                <a:latin typeface="Arial" panose="020B0604020202020204" pitchFamily="34" charset="0"/>
              </a:rPr>
              <a:t>SEDeC</a:t>
            </a:r>
            <a:r>
              <a:rPr lang="ru-RU" sz="1600" dirty="0">
                <a:solidFill>
                  <a:srgbClr val="333333"/>
                </a:solidFill>
                <a:latin typeface="Arial" panose="020B0604020202020204" pitchFamily="34" charset="0"/>
              </a:rPr>
              <a:t>). Основатель инициативы </a:t>
            </a:r>
            <a:r>
              <a:rPr lang="ru-RU" sz="1600" dirty="0" err="1">
                <a:solidFill>
                  <a:srgbClr val="333333"/>
                </a:solidFill>
                <a:latin typeface="Arial" panose="020B0604020202020204" pitchFamily="34" charset="0"/>
              </a:rPr>
              <a:t>Global</a:t>
            </a:r>
            <a:r>
              <a:rPr lang="ru-RU" sz="1600" dirty="0">
                <a:solidFill>
                  <a:srgbClr val="333333"/>
                </a:solidFill>
                <a:latin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rgbClr val="333333"/>
                </a:solidFill>
                <a:latin typeface="Arial" panose="020B0604020202020204" pitchFamily="34" charset="0"/>
              </a:rPr>
              <a:t>Education</a:t>
            </a:r>
            <a:r>
              <a:rPr lang="ru-RU" sz="1600" dirty="0">
                <a:solidFill>
                  <a:srgbClr val="333333"/>
                </a:solidFill>
                <a:latin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rgbClr val="333333"/>
                </a:solidFill>
                <a:latin typeface="Arial" panose="020B0604020202020204" pitchFamily="34" charset="0"/>
              </a:rPr>
              <a:t>Futures</a:t>
            </a:r>
            <a:r>
              <a:rPr lang="ru-RU" sz="1600" dirty="0">
                <a:solidFill>
                  <a:srgbClr val="333333"/>
                </a:solidFill>
                <a:latin typeface="Arial" panose="020B0604020202020204" pitchFamily="34" charset="0"/>
              </a:rPr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35803629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6673" y="449967"/>
            <a:ext cx="10515600" cy="323031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«Успех каждого ребёнка»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34505" y="1216056"/>
            <a:ext cx="6571268" cy="3433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 smtClean="0">
                <a:solidFill>
                  <a:srgbClr val="FF0000"/>
                </a:solidFill>
              </a:rPr>
              <a:t>Контрольная точка «31 декабря 2024 г.»</a:t>
            </a:r>
          </a:p>
          <a:p>
            <a:r>
              <a:rPr lang="ru-RU" b="1" dirty="0" smtClean="0"/>
              <a:t>Не </a:t>
            </a:r>
            <a:r>
              <a:rPr lang="ru-RU" b="1" dirty="0"/>
              <a:t>менее </a:t>
            </a:r>
            <a:r>
              <a:rPr lang="ru-RU" b="1" dirty="0" smtClean="0"/>
              <a:t>70% обучающихся организаций, осуществляющих образовательную деятельность  по </a:t>
            </a:r>
            <a:r>
              <a:rPr lang="ru-RU" b="1" dirty="0"/>
              <a:t>дополнительным общеобразовательным программам, </a:t>
            </a:r>
            <a:r>
              <a:rPr lang="ru-RU" b="1" dirty="0" smtClean="0"/>
              <a:t>вовлечены в различные формы менторства и наставничества </a:t>
            </a:r>
            <a:endParaRPr lang="ru-RU" b="1" dirty="0"/>
          </a:p>
          <a:p>
            <a:endParaRPr lang="ru-RU" dirty="0"/>
          </a:p>
        </p:txBody>
      </p:sp>
      <p:pic>
        <p:nvPicPr>
          <p:cNvPr id="1026" name="Picture 2" descr="https://citysakh.ru/files/img/i/c9/65/07019eb55be91070156f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7238" y="1848022"/>
            <a:ext cx="4677298" cy="350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rocessworkonline.com/wp-content/uploads/2019/12/coachin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2264" y="4221019"/>
            <a:ext cx="5386666" cy="246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2903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6673" y="449967"/>
            <a:ext cx="10515600" cy="323031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«Успех каждого ребёнка»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96418" y="1282044"/>
            <a:ext cx="5704003" cy="40723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 smtClean="0">
                <a:solidFill>
                  <a:srgbClr val="FF0000"/>
                </a:solidFill>
              </a:rPr>
              <a:t>Контрольная точка </a:t>
            </a:r>
          </a:p>
          <a:p>
            <a:pPr marL="0" indent="0">
              <a:buNone/>
            </a:pPr>
            <a:r>
              <a:rPr lang="ru-RU" b="1" dirty="0" smtClean="0"/>
              <a:t> К 2024 году обучающимся 5-11 классов  предоставлены возможности освоения основных общеобразовательных программ по ИУП, в том числе в сетевой форме, с зачётом результатов освоения ими дополнительных общеобразовательных программ</a:t>
            </a:r>
            <a:endParaRPr lang="ru-RU" b="1" dirty="0"/>
          </a:p>
          <a:p>
            <a:endParaRPr lang="ru-RU" dirty="0"/>
          </a:p>
        </p:txBody>
      </p:sp>
      <p:pic>
        <p:nvPicPr>
          <p:cNvPr id="2050" name="Picture 2" descr="https://24smi.org/public/media/news/2015/11/05/1446700413-kak-poluchit-vysshee-obrazovanie-v-polsh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7393" y="1404592"/>
            <a:ext cx="5552766" cy="375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52512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Зачет общеобразовательной организацией при проведении текущего контроля успеваемости и промежуточной аттестации результатов освоения обучающимися учебных предметов, курсов, дисциплин (модулей), практики, </a:t>
            </a:r>
            <a:r>
              <a:rPr lang="ru-RU" b="1" dirty="0">
                <a:solidFill>
                  <a:srgbClr val="FF0000"/>
                </a:solidFill>
              </a:rPr>
              <a:t>дополнительных образовательных программ</a:t>
            </a:r>
            <a:r>
              <a:rPr lang="ru-RU" dirty="0"/>
              <a:t> в других образовательных организациях, осуществляющих образовательную деятельность, осуществляется в порядке, предусмотренном пунктом 7 части 1 статьи 34 Федерального закона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/>
          <a:srcRect/>
          <a:stretch/>
        </p:blipFill>
        <p:spPr>
          <a:xfrm>
            <a:off x="169684" y="414780"/>
            <a:ext cx="14418296" cy="1131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1285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204" y="150830"/>
            <a:ext cx="10769338" cy="8391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3. Ценность </a:t>
            </a:r>
            <a:r>
              <a:rPr lang="ru-RU" sz="28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цифровизации в системе дополнительного образования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60076" y="1244339"/>
            <a:ext cx="6438507" cy="4951477"/>
          </a:xfrm>
        </p:spPr>
        <p:txBody>
          <a:bodyPr>
            <a:normAutofit/>
          </a:bodyPr>
          <a:lstStyle/>
          <a:p>
            <a:r>
              <a:rPr lang="ru-RU" dirty="0"/>
              <a:t>Ключевая ценность, создаваемая «новым» образованием в целом и </a:t>
            </a:r>
            <a:r>
              <a:rPr lang="ru-RU" dirty="0" smtClean="0"/>
              <a:t>образовательными онлайн-платформами </a:t>
            </a:r>
            <a:r>
              <a:rPr lang="ru-RU" dirty="0"/>
              <a:t>в частности — это </a:t>
            </a:r>
            <a:r>
              <a:rPr lang="ru-RU" dirty="0" smtClean="0"/>
              <a:t>повышение ценности </a:t>
            </a:r>
            <a:r>
              <a:rPr lang="ru-RU" dirty="0"/>
              <a:t>времени для учащихся, преподавателей и администраторов. </a:t>
            </a:r>
            <a:endParaRPr lang="ru-RU" dirty="0" smtClean="0"/>
          </a:p>
          <a:p>
            <a:r>
              <a:rPr lang="ru-RU" dirty="0" smtClean="0"/>
              <a:t>Онлайн-образование </a:t>
            </a:r>
            <a:r>
              <a:rPr lang="ru-RU" dirty="0"/>
              <a:t>продолжает играть </a:t>
            </a:r>
            <a:r>
              <a:rPr lang="ru-RU" dirty="0" smtClean="0"/>
              <a:t>вспомогательную </a:t>
            </a:r>
            <a:r>
              <a:rPr lang="ru-RU" dirty="0"/>
              <a:t>роль в качестве дополнения и расширения возможностей </a:t>
            </a:r>
            <a:r>
              <a:rPr lang="ru-RU" dirty="0" smtClean="0"/>
              <a:t>очного обучения</a:t>
            </a:r>
            <a:r>
              <a:rPr lang="ru-RU" dirty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6708742" y="1244339"/>
            <a:ext cx="5238614" cy="393097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727928" y="5297864"/>
            <a:ext cx="5238614" cy="5279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«Уроки» </a:t>
            </a:r>
            <a:r>
              <a:rPr lang="ru-RU" sz="3200" b="1" dirty="0" err="1" smtClean="0"/>
              <a:t>короновируса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220065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057" y="47134"/>
            <a:ext cx="10831398" cy="1348032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b="1" dirty="0" smtClean="0"/>
              <a:t>Смешанное обучение – самый эффективный формат реализации дополнительных общеобразовательных программ</a:t>
            </a:r>
            <a:endParaRPr lang="ru-RU" sz="2800" b="1" dirty="0"/>
          </a:p>
        </p:txBody>
      </p:sp>
      <p:pic>
        <p:nvPicPr>
          <p:cNvPr id="1026" name="Picture 2" descr="http://3.bp.blogspot.com/-d1-SORMtaRA/UEyK6vnOg1I/AAAAAAAAADU/MiGQ35Ax3yo/s1600/blended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764" y="1234911"/>
            <a:ext cx="10039550" cy="277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41764" y="4011809"/>
            <a:ext cx="2667786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Практические занятия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43633" y="4011809"/>
            <a:ext cx="2667786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Теоретическая часть программы</a:t>
            </a:r>
            <a:endParaRPr lang="ru-RU" sz="2400" b="1" dirty="0">
              <a:solidFill>
                <a:prstClr val="black"/>
              </a:solidFill>
            </a:endParaRPr>
          </a:p>
        </p:txBody>
      </p:sp>
      <p:pic>
        <p:nvPicPr>
          <p:cNvPr id="16" name="Picture 6" descr="https://edu.gov.ru/uploads/media/photo/2019/09/13/cb3fdac679d422512707_2000x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9026" y="5047289"/>
            <a:ext cx="2413261" cy="1610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2" name="Picture 8" descr="http://i.mycdn.me/i?r=AzEPZsRbOZEKgBhR0XGMT1RkZ1rZMtgcNr3ZboE8TpzoJaaKTM5SRkZCeTgDn6uOyic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6066" y="4999941"/>
            <a:ext cx="2441574" cy="1628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4" name="Picture 10" descr="http://m.mordgpi.ru/pluginfile.php/41156/course/overviewfiles/%D0%A2%D0%B0%D0%BD%D1%8F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1064" y="4141651"/>
            <a:ext cx="2406840" cy="240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0638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ВАЖНО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417639"/>
            <a:ext cx="4396035" cy="4708525"/>
          </a:xfrm>
        </p:spPr>
        <p:txBody>
          <a:bodyPr>
            <a:normAutofit/>
          </a:bodyPr>
          <a:lstStyle/>
          <a:p>
            <a:r>
              <a:rPr lang="ru-RU" dirty="0"/>
              <a:t>В большинстве случаев образовательные организации организуют </a:t>
            </a:r>
            <a:r>
              <a:rPr lang="ru-RU" b="1" dirty="0">
                <a:solidFill>
                  <a:srgbClr val="FF0000"/>
                </a:solidFill>
              </a:rPr>
              <a:t>смешанное обучение</a:t>
            </a:r>
            <a:r>
              <a:rPr lang="ru-RU" dirty="0"/>
              <a:t>, совмещая применение ЭО, ДОТ, а также традиционного обучения в аудиториях. </a:t>
            </a:r>
            <a:endParaRPr lang="ru-RU" dirty="0" smtClean="0"/>
          </a:p>
          <a:p>
            <a:pPr algn="just"/>
            <a:endParaRPr lang="ru-RU" dirty="0"/>
          </a:p>
        </p:txBody>
      </p:sp>
      <p:pic>
        <p:nvPicPr>
          <p:cNvPr id="1026" name="Picture 2" descr="https://ds04.infourok.ru/uploads/ex/0f22/001089e1-c98c8081/img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5635" y="84842"/>
            <a:ext cx="7186365" cy="5389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213242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5526" y="180371"/>
            <a:ext cx="10972800" cy="1143000"/>
          </a:xfrm>
        </p:spPr>
        <p:txBody>
          <a:bodyPr/>
          <a:lstStyle/>
          <a:p>
            <a:r>
              <a:rPr lang="ru-RU" dirty="0" smtClean="0"/>
              <a:t>ВАЖНО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417639"/>
            <a:ext cx="5828907" cy="4708525"/>
          </a:xfrm>
        </p:spPr>
        <p:txBody>
          <a:bodyPr>
            <a:normAutofit/>
          </a:bodyPr>
          <a:lstStyle/>
          <a:p>
            <a:r>
              <a:rPr lang="ru-RU" dirty="0" smtClean="0"/>
              <a:t>Применение </a:t>
            </a:r>
            <a:r>
              <a:rPr lang="ru-RU" dirty="0"/>
              <a:t>исключительно ЭО охватывает ситуацию, когда обучающийся </a:t>
            </a:r>
            <a:r>
              <a:rPr lang="ru-RU" b="1" dirty="0">
                <a:solidFill>
                  <a:srgbClr val="FF0000"/>
                </a:solidFill>
              </a:rPr>
              <a:t>самостоятельно без участия педагогических работников</a:t>
            </a:r>
            <a:r>
              <a:rPr lang="ru-RU" dirty="0"/>
              <a:t> осваивает материал, путем работы и взаимодействия в электронной информационно-образовательной среде. </a:t>
            </a:r>
          </a:p>
        </p:txBody>
      </p:sp>
      <p:pic>
        <p:nvPicPr>
          <p:cNvPr id="2050" name="Picture 2" descr="http://images.myshared.ru/5/396068/slide_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8507" y="1493052"/>
            <a:ext cx="5588411" cy="419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89504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44119"/>
            <a:ext cx="10972800" cy="1143000"/>
          </a:xfrm>
        </p:spPr>
        <p:txBody>
          <a:bodyPr>
            <a:noAutofit/>
          </a:bodyPr>
          <a:lstStyle/>
          <a:p>
            <a:r>
              <a:rPr lang="ru-RU" sz="3200" b="1" dirty="0"/>
              <a:t>Образовательные организации могут организовывать деятельность обучающихся с использованием: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942" y="1355270"/>
            <a:ext cx="5480116" cy="4090734"/>
          </a:xfrm>
        </p:spPr>
        <p:txBody>
          <a:bodyPr>
            <a:normAutofit lnSpcReduction="10000"/>
          </a:bodyPr>
          <a:lstStyle/>
          <a:p>
            <a:r>
              <a:rPr lang="ru-RU" sz="2667" dirty="0" smtClean="0"/>
              <a:t>дистанционных образовательных </a:t>
            </a:r>
            <a:r>
              <a:rPr lang="ru-RU" sz="2667" dirty="0"/>
              <a:t>технологий (мастер-классы, развивающие занятия, консультации, тренировки, тематические часы, конференции и другие активности, проводимые в режиме реального времени при помощи телекоммуникационных систем)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/>
          <a:srcRect/>
          <a:stretch/>
        </p:blipFill>
        <p:spPr>
          <a:xfrm>
            <a:off x="5899856" y="1387119"/>
            <a:ext cx="5298500" cy="22621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6174557" y="3489434"/>
            <a:ext cx="4576961" cy="16908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/>
          <a:srcRect/>
          <a:stretch/>
        </p:blipFill>
        <p:spPr>
          <a:xfrm>
            <a:off x="7117237" y="4265521"/>
            <a:ext cx="4774013" cy="2360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284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5484" y="141402"/>
            <a:ext cx="10821971" cy="115007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dirty="0" smtClean="0"/>
              <a:t>4. Введение </a:t>
            </a:r>
            <a:r>
              <a:rPr lang="ru-RU" sz="2400" b="1" dirty="0"/>
              <a:t>командного </a:t>
            </a:r>
            <a:r>
              <a:rPr lang="ru-RU" sz="2400" b="1" dirty="0" smtClean="0"/>
              <a:t>формата обучения</a:t>
            </a:r>
            <a:r>
              <a:rPr lang="ru-RU" sz="2400" dirty="0" smtClean="0"/>
              <a:t>, </a:t>
            </a:r>
            <a:r>
              <a:rPr lang="ru-RU" sz="2400" dirty="0"/>
              <a:t>в том числе </a:t>
            </a:r>
            <a:r>
              <a:rPr lang="ru-RU" sz="2400" dirty="0" smtClean="0"/>
              <a:t>соревнований, </a:t>
            </a:r>
            <a:r>
              <a:rPr lang="ru-RU" sz="2400" dirty="0"/>
              <a:t>позволяющего обучающимся осваивать основы разделения труда, принципы командной работы, основы межличностного взаимодействия и деловой этики</a:t>
            </a:r>
            <a:endParaRPr lang="ru-RU" sz="2400" b="1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131216" y="1357461"/>
            <a:ext cx="10402359" cy="537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50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72616" y="932723"/>
            <a:ext cx="61378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u="sng" dirty="0">
                <a:solidFill>
                  <a:prstClr val="black"/>
                </a:solidFill>
                <a:hlinkClick r:id="rId2"/>
              </a:rPr>
              <a:t>https://bolshayaperemena.online/</a:t>
            </a:r>
            <a:r>
              <a:rPr lang="ru-RU" sz="3200" u="sng" dirty="0">
                <a:solidFill>
                  <a:prstClr val="black"/>
                </a:solidFill>
              </a:rPr>
              <a:t> 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7" name="Фигура, имеющая форму буквы L 6"/>
          <p:cNvSpPr/>
          <p:nvPr/>
        </p:nvSpPr>
        <p:spPr>
          <a:xfrm rot="18923053">
            <a:off x="4397716" y="907756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431371" y="1701785"/>
            <a:ext cx="5760639" cy="3988135"/>
          </a:xfrm>
          <a:prstGeom prst="rect">
            <a:avLst/>
          </a:prstGeom>
        </p:spPr>
      </p:pic>
      <p:pic>
        <p:nvPicPr>
          <p:cNvPr id="10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 cstate="email"/>
          <a:srcRect/>
          <a:stretch/>
        </p:blipFill>
        <p:spPr>
          <a:xfrm>
            <a:off x="4413760" y="3044957"/>
            <a:ext cx="7104789" cy="37444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01824" y="5984995"/>
            <a:ext cx="4045389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400" dirty="0">
                <a:hlinkClick r:id="rId5"/>
              </a:rPr>
              <a:t>https://bolshayaperemena.online/data/db/f_settings/Polojenie_o_konkurse_5f048a153a559.pdf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12991" y="198566"/>
            <a:ext cx="9058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Arial Narrow" panose="020B0606020202030204" pitchFamily="34" charset="0"/>
              </a:rPr>
              <a:t>К</a:t>
            </a:r>
            <a:r>
              <a:rPr lang="ru-RU" sz="3600" b="1" dirty="0" smtClean="0">
                <a:latin typeface="Arial Narrow" panose="020B0606020202030204" pitchFamily="34" charset="0"/>
              </a:rPr>
              <a:t>омандный формат – один из этапов конкурса</a:t>
            </a:r>
            <a:endParaRPr lang="ru-RU" sz="36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079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9284" y="92130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Трансформации образовательных систем в глобальном масштабе </a:t>
            </a:r>
            <a:r>
              <a:rPr lang="ru-RU" sz="2800" b="1" dirty="0" smtClean="0"/>
              <a:t>способствуют </a:t>
            </a:r>
            <a:r>
              <a:rPr lang="ru-RU" sz="2800" b="1" dirty="0"/>
              <a:t>три основных </a:t>
            </a:r>
            <a:r>
              <a:rPr lang="ru-RU" sz="2800" b="1" dirty="0" smtClean="0"/>
              <a:t>фактора</a:t>
            </a:r>
            <a:br>
              <a:rPr lang="ru-RU" sz="2800" b="1" dirty="0" smtClean="0"/>
            </a:br>
            <a:r>
              <a:rPr lang="ru-RU" sz="2000" b="1" dirty="0"/>
              <a:t> </a:t>
            </a:r>
            <a:r>
              <a:rPr lang="ru-RU" sz="1800" b="1" dirty="0"/>
              <a:t>(«Глобальное будущее </a:t>
            </a:r>
            <a:r>
              <a:rPr lang="ru-RU" sz="1800" b="1" dirty="0" smtClean="0"/>
              <a:t>образования</a:t>
            </a:r>
            <a:r>
              <a:rPr lang="ru-RU" sz="1800" b="1" dirty="0"/>
              <a:t>» </a:t>
            </a:r>
            <a:r>
              <a:rPr lang="ru-RU" sz="1800" b="1" dirty="0" smtClean="0"/>
              <a:t>- </a:t>
            </a:r>
            <a:r>
              <a:rPr lang="ru-RU" sz="1800" b="1" dirty="0" smtClean="0">
                <a:hlinkClick r:id="rId3"/>
              </a:rPr>
              <a:t>www.edu2035.org</a:t>
            </a:r>
            <a:r>
              <a:rPr lang="ru-RU" sz="1800" b="1" dirty="0" smtClean="0"/>
              <a:t> )</a:t>
            </a:r>
            <a:endParaRPr lang="ru-RU" sz="1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9240" y="2246869"/>
            <a:ext cx="10595729" cy="4399027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Растущая </a:t>
            </a:r>
            <a:r>
              <a:rPr lang="ru-RU" b="1" dirty="0"/>
              <a:t>сложность </a:t>
            </a:r>
            <a:r>
              <a:rPr lang="ru-RU" b="1" dirty="0" smtClean="0"/>
              <a:t>социально-технических </a:t>
            </a:r>
            <a:r>
              <a:rPr lang="ru-RU" b="1" dirty="0"/>
              <a:t>систем </a:t>
            </a:r>
            <a:r>
              <a:rPr lang="ru-RU" dirty="0"/>
              <a:t>(таких </a:t>
            </a:r>
            <a:r>
              <a:rPr lang="ru-RU" dirty="0" smtClean="0"/>
              <a:t>как транспорт</a:t>
            </a:r>
            <a:r>
              <a:rPr lang="ru-RU" dirty="0"/>
              <a:t>, энергетика, телеком, массовое производство и т.д.), </a:t>
            </a:r>
            <a:r>
              <a:rPr lang="ru-RU" dirty="0" smtClean="0"/>
              <a:t>социально-экономическая</a:t>
            </a:r>
            <a:r>
              <a:rPr lang="ru-RU" dirty="0"/>
              <a:t>, политическая и культурная среды, которые все чаще </a:t>
            </a:r>
            <a:r>
              <a:rPr lang="ru-RU" dirty="0" smtClean="0"/>
              <a:t>приобретают </a:t>
            </a:r>
            <a:r>
              <a:rPr lang="ru-RU" dirty="0"/>
              <a:t>черты </a:t>
            </a:r>
            <a:r>
              <a:rPr lang="ru-RU" dirty="0" smtClean="0"/>
              <a:t>VUCA, </a:t>
            </a:r>
            <a:r>
              <a:rPr lang="ru-RU" dirty="0"/>
              <a:t>а также растущий спрос на новые навыки и </a:t>
            </a:r>
            <a:r>
              <a:rPr lang="ru-RU" dirty="0" smtClean="0"/>
              <a:t>знания.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Растущая </a:t>
            </a:r>
            <a:r>
              <a:rPr lang="ru-RU" b="1" dirty="0"/>
              <a:t>неэффективность современной системы образования </a:t>
            </a:r>
            <a:r>
              <a:rPr lang="ru-RU" dirty="0" smtClean="0"/>
              <a:t>из-за </a:t>
            </a:r>
            <a:r>
              <a:rPr lang="ru-RU" dirty="0"/>
              <a:t>недостаточных возможностей ее трансформации, наряду с </a:t>
            </a:r>
            <a:r>
              <a:rPr lang="ru-RU" dirty="0" smtClean="0"/>
              <a:t>продолжающимся </a:t>
            </a:r>
            <a:r>
              <a:rPr lang="ru-RU" dirty="0"/>
              <a:t>инвестированием в индустриальные модели образования и </a:t>
            </a:r>
            <a:r>
              <a:rPr lang="ru-RU" dirty="0" smtClean="0"/>
              <a:t>воспроизводство </a:t>
            </a:r>
            <a:r>
              <a:rPr lang="ru-RU" dirty="0"/>
              <a:t>устаревших «путей познания</a:t>
            </a:r>
            <a:r>
              <a:rPr lang="ru-RU" dirty="0" smtClean="0"/>
              <a:t>», </a:t>
            </a:r>
            <a:r>
              <a:rPr lang="ru-RU" dirty="0"/>
              <a:t>которые </a:t>
            </a:r>
            <a:r>
              <a:rPr lang="ru-RU" dirty="0" smtClean="0"/>
              <a:t>не готовят </a:t>
            </a:r>
            <a:r>
              <a:rPr lang="ru-RU" dirty="0"/>
              <a:t>общество ответам на вызовы XXI века.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Активное </a:t>
            </a:r>
            <a:r>
              <a:rPr lang="ru-RU" b="1" dirty="0"/>
              <a:t>развитие </a:t>
            </a:r>
            <a:r>
              <a:rPr lang="ru-RU" b="1" dirty="0" smtClean="0"/>
              <a:t>информационно-коммуникационных технологий</a:t>
            </a:r>
            <a:r>
              <a:rPr lang="ru-RU" dirty="0"/>
              <a:t>, математики, когнитивных наук, </a:t>
            </a:r>
            <a:r>
              <a:rPr lang="ru-RU" dirty="0" err="1"/>
              <a:t>биофармацевтики</a:t>
            </a:r>
            <a:r>
              <a:rPr lang="ru-RU" dirty="0"/>
              <a:t> и других </a:t>
            </a:r>
            <a:r>
              <a:rPr lang="ru-RU" dirty="0" smtClean="0"/>
              <a:t>смежных наук</a:t>
            </a:r>
            <a:r>
              <a:rPr lang="ru-RU" dirty="0"/>
              <a:t>, обеспечивающие невероятную мобильность, возможность </a:t>
            </a:r>
            <a:r>
              <a:rPr lang="ru-RU" dirty="0" smtClean="0"/>
              <a:t>обработки «</a:t>
            </a:r>
            <a:r>
              <a:rPr lang="ru-RU" dirty="0"/>
              <a:t>больших данных», автоматизацию ряда когнитивных процессов в </a:t>
            </a:r>
            <a:r>
              <a:rPr lang="ru-RU" dirty="0" smtClean="0"/>
              <a:t>системах </a:t>
            </a:r>
            <a:r>
              <a:rPr lang="ru-RU" dirty="0"/>
              <a:t>искусственного интеллекта, а также новые способы персонального </a:t>
            </a:r>
            <a:r>
              <a:rPr lang="ru-RU" dirty="0" smtClean="0"/>
              <a:t>и коллективного </a:t>
            </a:r>
            <a:r>
              <a:rPr lang="ru-RU" dirty="0"/>
              <a:t>обучения и развития на основе этих </a:t>
            </a:r>
            <a:r>
              <a:rPr lang="ru-RU" dirty="0" smtClean="0"/>
              <a:t>инструментов.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833056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057" y="144854"/>
            <a:ext cx="10821971" cy="120317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5.Создание условий для фиксации хода и результатов </a:t>
            </a:r>
            <a:r>
              <a:rPr lang="ru-RU" sz="2800" b="1" dirty="0" smtClean="0">
                <a:solidFill>
                  <a:schemeClr val="tx1"/>
                </a:solidFill>
              </a:rPr>
              <a:t>проектов и исследований, </a:t>
            </a:r>
            <a:r>
              <a:rPr lang="ru-RU" sz="2800" b="1" dirty="0">
                <a:solidFill>
                  <a:schemeClr val="tx1"/>
                </a:solidFill>
              </a:rPr>
              <a:t>выполненных обучающимися, в информационной среде образовательной организации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3" cstate="email"/>
          <a:srcRect/>
          <a:stretch/>
        </p:blipFill>
        <p:spPr>
          <a:xfrm>
            <a:off x="1216057" y="2573518"/>
            <a:ext cx="4669980" cy="26018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/>
          <a:srcRect/>
          <a:stretch/>
        </p:blipFill>
        <p:spPr>
          <a:xfrm>
            <a:off x="1216057" y="1621410"/>
            <a:ext cx="4569995" cy="8484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email"/>
          <a:srcRect/>
          <a:stretch/>
        </p:blipFill>
        <p:spPr>
          <a:xfrm>
            <a:off x="5970878" y="1536571"/>
            <a:ext cx="5162177" cy="35296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email"/>
          <a:srcRect/>
          <a:stretch/>
        </p:blipFill>
        <p:spPr>
          <a:xfrm>
            <a:off x="6532776" y="4694547"/>
            <a:ext cx="5206167" cy="177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904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4911" y="150830"/>
            <a:ext cx="10718277" cy="152100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dirty="0" smtClean="0"/>
              <a:t>6. Представление </a:t>
            </a:r>
            <a:r>
              <a:rPr lang="ru-RU" sz="2400" dirty="0"/>
              <a:t>обучающимися выполненных ими проектов в ходе </a:t>
            </a:r>
            <a:r>
              <a:rPr lang="ru-RU" sz="2400" b="1" dirty="0"/>
              <a:t>открытых презентаций</a:t>
            </a:r>
            <a:r>
              <a:rPr lang="ru-RU" sz="2400" dirty="0"/>
              <a:t> (в том числе представленных в социальных сетях и на специализированных порталах), соревнований, конкурсов и т.д.</a:t>
            </a:r>
            <a:br>
              <a:rPr lang="ru-RU" sz="2400" dirty="0"/>
            </a:br>
            <a:endParaRPr lang="ru-RU" sz="2400" b="1" dirty="0"/>
          </a:p>
        </p:txBody>
      </p:sp>
      <p:pic>
        <p:nvPicPr>
          <p:cNvPr id="1026" name="Picture 2" descr="https://theslide.ru/img/thumbs/a003b911c081bb4cd8afbae1e8c32958-800x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33634" y="1881930"/>
            <a:ext cx="5870834" cy="357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ll.culture.ru/uploads/1237feaf0580d8da30d488e6c597e1f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2880" y="1881930"/>
            <a:ext cx="5368960" cy="357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272014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777" y="169683"/>
            <a:ext cx="10821971" cy="1370178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b="1" dirty="0"/>
              <a:t>Оценивание  результатов проектной деятельности с участием в этой системе известных изобретателей, ученых, бизнесменов с целью популяризации </a:t>
            </a:r>
            <a:r>
              <a:rPr lang="ru-RU" sz="2800" b="1" dirty="0" smtClean="0"/>
              <a:t>дополнительного </a:t>
            </a:r>
            <a:r>
              <a:rPr lang="ru-RU" sz="2800" b="1" dirty="0"/>
              <a:t>образования</a:t>
            </a:r>
          </a:p>
        </p:txBody>
      </p:sp>
      <p:pic>
        <p:nvPicPr>
          <p:cNvPr id="2050" name="Picture 2" descr="https://schc179.mskobr.ru/images/001__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777" y="1696825"/>
            <a:ext cx="6701454" cy="44648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8201319" y="1866507"/>
            <a:ext cx="3638747" cy="178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Можно и в дистанционном формате!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307015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5484" y="188537"/>
            <a:ext cx="10831398" cy="120663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200" b="1" dirty="0"/>
              <a:t>Активное участие в конкурсах, олимпиадах, фестивалях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3" cstate="email"/>
          <a:srcRect/>
          <a:stretch/>
        </p:blipFill>
        <p:spPr>
          <a:xfrm>
            <a:off x="389639" y="1513002"/>
            <a:ext cx="5441782" cy="35727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/>
          <a:srcRect/>
          <a:stretch/>
        </p:blipFill>
        <p:spPr>
          <a:xfrm>
            <a:off x="4715206" y="3831996"/>
            <a:ext cx="8146178" cy="29882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17822" y="615099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>
                <a:hlinkClick r:id="rId5"/>
              </a:rPr>
              <a:t>https://</a:t>
            </a:r>
            <a:r>
              <a:rPr lang="en-US" sz="2400" dirty="0" smtClean="0">
                <a:hlinkClick r:id="rId5"/>
              </a:rPr>
              <a:t>fcdtk.ru/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89639" y="5140852"/>
            <a:ext cx="42954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hlinkClick r:id="rId6"/>
              </a:rPr>
              <a:t>http://</a:t>
            </a:r>
            <a:r>
              <a:rPr lang="en-US" sz="2000" dirty="0" smtClean="0">
                <a:hlinkClick r:id="rId6"/>
              </a:rPr>
              <a:t>vcht.center/metodcenter/panorama-metodicheskih-kejsov/</a:t>
            </a:r>
            <a:endParaRPr lang="ru-RU" sz="2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email"/>
          <a:srcRect/>
          <a:stretch/>
        </p:blipFill>
        <p:spPr>
          <a:xfrm>
            <a:off x="7241075" y="1135930"/>
            <a:ext cx="4713402" cy="269606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517822" y="1750758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ru-RU" b="1" dirty="0">
                <a:solidFill>
                  <a:srgbClr val="DD0000"/>
                </a:solidFill>
                <a:latin typeface="Arial" panose="020B0604020202020204" pitchFamily="34" charset="0"/>
                <a:hlinkClick r:id="rId8"/>
              </a:rPr>
              <a:t/>
            </a:r>
            <a:br>
              <a:rPr lang="ru-RU" b="1" dirty="0">
                <a:solidFill>
                  <a:srgbClr val="DD0000"/>
                </a:solidFill>
                <a:latin typeface="Arial" panose="020B0604020202020204" pitchFamily="34" charset="0"/>
                <a:hlinkClick r:id="rId8"/>
              </a:rPr>
            </a:br>
            <a:endParaRPr lang="ru-RU" dirty="0">
              <a:solidFill>
                <a:srgbClr val="DD0000"/>
              </a:solidFill>
              <a:latin typeface="Arial" panose="020B0604020202020204" pitchFamily="34" charset="0"/>
              <a:hlinkClick r:id="rId8"/>
            </a:endParaRPr>
          </a:p>
          <a:p>
            <a:pPr fontAlgn="t"/>
            <a:r>
              <a:rPr lang="ru-RU" b="1" dirty="0" err="1">
                <a:solidFill>
                  <a:srgbClr val="006000"/>
                </a:solidFill>
                <a:latin typeface="Arial" panose="020B0604020202020204" pitchFamily="34" charset="0"/>
                <a:hlinkClick r:id="rId8"/>
              </a:rPr>
              <a:t>фцомофв.рф</a:t>
            </a:r>
            <a:endParaRPr lang="ru-RU" dirty="0">
              <a:solidFill>
                <a:srgbClr val="006000"/>
              </a:solidFill>
              <a:latin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3920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1703" y="183225"/>
            <a:ext cx="10574965" cy="1234149"/>
          </a:xfrm>
        </p:spPr>
        <p:txBody>
          <a:bodyPr>
            <a:noAutofit/>
          </a:bodyPr>
          <a:lstStyle/>
          <a:p>
            <a:r>
              <a:rPr lang="ru-RU" sz="3200" b="1" dirty="0"/>
              <a:t>Активности, которые можно включить </a:t>
            </a:r>
            <a:r>
              <a:rPr lang="ru-RU" sz="3200" b="1" dirty="0" smtClean="0"/>
              <a:t>в дополнительные общеобразовательные программы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371" y="1508788"/>
            <a:ext cx="10972800" cy="13487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67" b="1" dirty="0" err="1"/>
              <a:t>Квизы</a:t>
            </a:r>
            <a:r>
              <a:rPr lang="ru-RU" sz="2667" dirty="0"/>
              <a:t>, настольные (например, «Крокодил») и интеллектуальные игры («Своя игра» или «Самый умный»), в которые можно играть онлайн через соответствующие приложения или сайты, форматы ТВ шоу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23393" y="2948947"/>
            <a:ext cx="5680364" cy="3532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88861" y="2948947"/>
            <a:ext cx="5815310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667" b="1" dirty="0">
                <a:solidFill>
                  <a:prstClr val="black"/>
                </a:solidFill>
                <a:hlinkClick r:id="rId3"/>
              </a:rPr>
              <a:t>Как провести детский лагерь онлайн?</a:t>
            </a:r>
            <a:endParaRPr lang="ru-RU" sz="2667" b="1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88490" y="4411311"/>
            <a:ext cx="4693132" cy="163884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Краткосрочные </a:t>
            </a:r>
            <a:r>
              <a:rPr lang="ru-RU" sz="2400" dirty="0" smtClean="0"/>
              <a:t>дополнительные общеобразовательные программы</a:t>
            </a:r>
            <a:endParaRPr lang="ru-RU" sz="2400" dirty="0"/>
          </a:p>
        </p:txBody>
      </p:sp>
      <p:sp>
        <p:nvSpPr>
          <p:cNvPr id="6" name="Стрелка вниз 5"/>
          <p:cNvSpPr/>
          <p:nvPr/>
        </p:nvSpPr>
        <p:spPr>
          <a:xfrm>
            <a:off x="8407155" y="3451713"/>
            <a:ext cx="650450" cy="8681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86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13" y="161517"/>
            <a:ext cx="10972800" cy="1143000"/>
          </a:xfrm>
        </p:spPr>
        <p:txBody>
          <a:bodyPr>
            <a:noAutofit/>
          </a:bodyPr>
          <a:lstStyle/>
          <a:p>
            <a:r>
              <a:rPr lang="ru-RU" sz="3200" b="1" dirty="0"/>
              <a:t>Активности, которые можно включить </a:t>
            </a:r>
            <a:r>
              <a:rPr lang="ru-RU" sz="3200" b="1" dirty="0" smtClean="0"/>
              <a:t>в дополнительные </a:t>
            </a:r>
            <a:r>
              <a:rPr lang="ru-RU" sz="3200" b="1" dirty="0"/>
              <a:t>общеобразовательные программы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508788"/>
            <a:ext cx="10972800" cy="2112235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667" dirty="0" smtClean="0"/>
              <a:t>возможности </a:t>
            </a:r>
            <a:r>
              <a:rPr lang="ru-RU" sz="2667" dirty="0"/>
              <a:t>электронного обучения (формирование подборок образовательных, просветительских и развивающих материалов, онлайн-тренажеров, представленных на сайте Министерства просвещения Российской Федерации по адресу </a:t>
            </a:r>
            <a:r>
              <a:rPr lang="ru-RU" sz="2667" b="1" dirty="0">
                <a:hlinkClick r:id="rId2"/>
              </a:rPr>
              <a:t>https://edu.gov.ru/distance</a:t>
            </a:r>
            <a:r>
              <a:rPr lang="ru-RU" sz="2667" b="1" dirty="0"/>
              <a:t> </a:t>
            </a:r>
            <a:r>
              <a:rPr lang="ru-RU" sz="2667" dirty="0"/>
              <a:t> для самостоятельного использования обучающимися)</a:t>
            </a:r>
          </a:p>
        </p:txBody>
      </p:sp>
      <p:pic>
        <p:nvPicPr>
          <p:cNvPr id="2050" name="Picture 2" descr="https://school9-gtn.lo.eduru.ru/media/2020/04/02/1252392602/domashnij_cha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5484" y="3621023"/>
            <a:ext cx="6215013" cy="291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921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13" y="161517"/>
            <a:ext cx="10972800" cy="1143000"/>
          </a:xfrm>
        </p:spPr>
        <p:txBody>
          <a:bodyPr>
            <a:noAutofit/>
          </a:bodyPr>
          <a:lstStyle/>
          <a:p>
            <a:r>
              <a:rPr lang="ru-RU" sz="3200" b="1" dirty="0"/>
              <a:t>Активности, которые можно включить </a:t>
            </a:r>
            <a:r>
              <a:rPr lang="ru-RU" sz="3200" b="1" dirty="0" smtClean="0"/>
              <a:t>в дополнительные </a:t>
            </a:r>
            <a:r>
              <a:rPr lang="ru-RU" sz="3200" b="1" dirty="0"/>
              <a:t>общеобразовательные программы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687" y="1471081"/>
            <a:ext cx="5432982" cy="4873158"/>
          </a:xfrm>
        </p:spPr>
        <p:txBody>
          <a:bodyPr>
            <a:normAutofit/>
          </a:bodyPr>
          <a:lstStyle/>
          <a:p>
            <a:r>
              <a:rPr lang="ru-RU" sz="2667" dirty="0" smtClean="0"/>
              <a:t>возможности бесплатной платформы </a:t>
            </a:r>
            <a:r>
              <a:rPr lang="ru-RU" sz="2667" b="1" dirty="0" smtClean="0"/>
              <a:t>«</a:t>
            </a:r>
            <a:r>
              <a:rPr lang="ru-RU" sz="2667" b="1" dirty="0" err="1" smtClean="0"/>
              <a:t>Яндекс.Учебник</a:t>
            </a:r>
            <a:r>
              <a:rPr lang="ru-RU" sz="2667" b="1" dirty="0" smtClean="0"/>
              <a:t>»: </a:t>
            </a:r>
            <a:r>
              <a:rPr lang="ru-RU" sz="2667" dirty="0" smtClean="0"/>
              <a:t>бесплатный музыкальный контент по </a:t>
            </a:r>
            <a:r>
              <a:rPr lang="ru-RU" sz="2667" dirty="0"/>
              <a:t>адресу </a:t>
            </a:r>
            <a:r>
              <a:rPr lang="en-US" sz="2400" dirty="0">
                <a:hlinkClick r:id="rId2"/>
              </a:rPr>
              <a:t>https://education.yandex.ru/music</a:t>
            </a:r>
            <a:r>
              <a:rPr lang="en-US" sz="2400" dirty="0" smtClean="0">
                <a:hlinkClick r:id="rId2"/>
              </a:rPr>
              <a:t>/</a:t>
            </a:r>
            <a:endParaRPr lang="ru-RU" sz="2667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5476126" y="1304516"/>
            <a:ext cx="6217701" cy="4841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594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13" y="161517"/>
            <a:ext cx="10972800" cy="1143000"/>
          </a:xfrm>
        </p:spPr>
        <p:txBody>
          <a:bodyPr>
            <a:noAutofit/>
          </a:bodyPr>
          <a:lstStyle/>
          <a:p>
            <a:r>
              <a:rPr lang="ru-RU" sz="3200" b="1" dirty="0"/>
              <a:t>Активности, которые можно включить </a:t>
            </a:r>
            <a:r>
              <a:rPr lang="ru-RU" sz="3200" b="1" dirty="0" smtClean="0"/>
              <a:t>в дополнительные </a:t>
            </a:r>
            <a:r>
              <a:rPr lang="ru-RU" sz="3200" b="1" dirty="0"/>
              <a:t>общеобразовательные программы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7757" y="5251232"/>
            <a:ext cx="10061542" cy="97046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возможности бесплатной платформы </a:t>
            </a:r>
            <a:r>
              <a:rPr lang="ru-RU" sz="2400" b="1" dirty="0" smtClean="0"/>
              <a:t>«</a:t>
            </a:r>
            <a:r>
              <a:rPr lang="ru-RU" sz="2400" b="1" dirty="0" err="1" smtClean="0"/>
              <a:t>Яндекс.Учебник</a:t>
            </a:r>
            <a:r>
              <a:rPr lang="ru-RU" sz="2400" b="1" dirty="0" smtClean="0"/>
              <a:t>»: </a:t>
            </a:r>
            <a:r>
              <a:rPr lang="en-US" sz="2000" dirty="0" smtClean="0">
                <a:hlinkClick r:id="rId2"/>
              </a:rPr>
              <a:t>https</a:t>
            </a:r>
            <a:r>
              <a:rPr lang="en-US" sz="2000" dirty="0">
                <a:hlinkClick r:id="rId2"/>
              </a:rPr>
              <a:t>://education.yandex.ru/culture/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1701542" y="1707594"/>
            <a:ext cx="8752784" cy="354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986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13" y="161517"/>
            <a:ext cx="10972800" cy="1143000"/>
          </a:xfrm>
        </p:spPr>
        <p:txBody>
          <a:bodyPr>
            <a:noAutofit/>
          </a:bodyPr>
          <a:lstStyle/>
          <a:p>
            <a:r>
              <a:rPr lang="ru-RU" sz="3200" b="1" dirty="0"/>
              <a:t>Активности, которые можно включить </a:t>
            </a:r>
            <a:r>
              <a:rPr lang="ru-RU" sz="3200" b="1" dirty="0" smtClean="0"/>
              <a:t>в дополнительные </a:t>
            </a:r>
            <a:r>
              <a:rPr lang="ru-RU" sz="3200" b="1" dirty="0"/>
              <a:t>общеобразовательные программы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700" y="1433373"/>
            <a:ext cx="4245204" cy="4873158"/>
          </a:xfrm>
        </p:spPr>
        <p:txBody>
          <a:bodyPr>
            <a:normAutofit/>
          </a:bodyPr>
          <a:lstStyle/>
          <a:p>
            <a:r>
              <a:rPr lang="ru-RU" sz="2667" dirty="0" smtClean="0"/>
              <a:t>возможности бесплатной платформы </a:t>
            </a:r>
            <a:r>
              <a:rPr lang="ru-RU" sz="2667" b="1" dirty="0" smtClean="0"/>
              <a:t>«</a:t>
            </a:r>
            <a:r>
              <a:rPr lang="ru-RU" sz="2667" b="1" dirty="0" err="1" smtClean="0"/>
              <a:t>Яндекс.Учебник</a:t>
            </a:r>
            <a:r>
              <a:rPr lang="ru-RU" sz="2667" b="1" dirty="0" smtClean="0"/>
              <a:t>»: </a:t>
            </a:r>
            <a:r>
              <a:rPr lang="en-US" sz="2400" dirty="0" smtClean="0">
                <a:hlinkClick r:id="rId2"/>
              </a:rPr>
              <a:t>https</a:t>
            </a:r>
            <a:r>
              <a:rPr lang="en-US" sz="2400" dirty="0">
                <a:hlinkClick r:id="rId2"/>
              </a:rPr>
              <a:t>://education.yandex.ru/</a:t>
            </a:r>
            <a:endParaRPr lang="ru-RU" sz="2667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4967925" y="1304517"/>
            <a:ext cx="6853287" cy="5465495"/>
          </a:xfrm>
          <a:prstGeom prst="rect">
            <a:avLst/>
          </a:prstGeom>
        </p:spPr>
      </p:pic>
      <p:sp>
        <p:nvSpPr>
          <p:cNvPr id="7" name="Фигура, имеющая форму буквы L 6"/>
          <p:cNvSpPr/>
          <p:nvPr/>
        </p:nvSpPr>
        <p:spPr>
          <a:xfrm rot="18923053">
            <a:off x="6830067" y="4035120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4607601" y="3494107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email"/>
          <a:srcRect l="-802"/>
          <a:stretch/>
        </p:blipFill>
        <p:spPr>
          <a:xfrm>
            <a:off x="1781524" y="4335409"/>
            <a:ext cx="2476391" cy="2099978"/>
          </a:xfrm>
          <a:prstGeom prst="rect">
            <a:avLst/>
          </a:prstGeom>
        </p:spPr>
      </p:pic>
      <p:sp>
        <p:nvSpPr>
          <p:cNvPr id="10" name="Фигура, имеющая форму буквы L 9"/>
          <p:cNvSpPr/>
          <p:nvPr/>
        </p:nvSpPr>
        <p:spPr>
          <a:xfrm rot="18923053">
            <a:off x="1568843" y="5797788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915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3" y="-1"/>
            <a:ext cx="10972800" cy="1057691"/>
          </a:xfrm>
        </p:spPr>
        <p:txBody>
          <a:bodyPr>
            <a:no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Активности, которые можно включить </a:t>
            </a:r>
            <a:r>
              <a:rPr lang="ru-RU" sz="2800" b="1" dirty="0" smtClean="0"/>
              <a:t>в дополнительные </a:t>
            </a:r>
            <a:r>
              <a:rPr lang="ru-RU" sz="2800" b="1" dirty="0"/>
              <a:t>общеобразовательные </a:t>
            </a:r>
            <a:r>
              <a:rPr lang="ru-RU" sz="2800" b="1" dirty="0" smtClean="0"/>
              <a:t>программы – виртуальные экскурсии</a:t>
            </a:r>
            <a:endParaRPr lang="ru-RU" sz="2800" dirty="0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3597148" y="1078657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57040" y="1057691"/>
            <a:ext cx="78440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prstClr val="black"/>
                </a:solidFill>
                <a:hlinkClick r:id="rId2"/>
              </a:rPr>
              <a:t>https://www.culture.ru/s/virtualnye-progulki/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3" cstate="email"/>
          <a:srcRect/>
          <a:stretch/>
        </p:blipFill>
        <p:spPr>
          <a:xfrm>
            <a:off x="254874" y="1679153"/>
            <a:ext cx="6432715" cy="297633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487489" y="5925278"/>
            <a:ext cx="83083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prstClr val="black"/>
                </a:solidFill>
                <a:hlinkClick r:id="rId4"/>
              </a:rPr>
              <a:t>http://journal-shkolniku.ru/virtual-ekskursii.html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email"/>
          <a:srcRect/>
          <a:stretch/>
        </p:blipFill>
        <p:spPr>
          <a:xfrm>
            <a:off x="5903979" y="1685647"/>
            <a:ext cx="4992555" cy="4128459"/>
          </a:xfrm>
          <a:prstGeom prst="rect">
            <a:avLst/>
          </a:prstGeom>
        </p:spPr>
      </p:pic>
      <p:sp>
        <p:nvSpPr>
          <p:cNvPr id="12" name="Фигура, имеющая форму буквы L 11"/>
          <p:cNvSpPr/>
          <p:nvPr/>
        </p:nvSpPr>
        <p:spPr>
          <a:xfrm rot="18923053">
            <a:off x="1037340" y="5957549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636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 cstate="email"/>
          <a:srcRect/>
          <a:stretch/>
        </p:blipFill>
        <p:spPr>
          <a:xfrm>
            <a:off x="972531" y="1150070"/>
            <a:ext cx="10565891" cy="539213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53765" y="324928"/>
            <a:ext cx="102846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Вызовы </a:t>
            </a:r>
            <a:r>
              <a:rPr lang="en-US" sz="2000" b="1" dirty="0" smtClean="0">
                <a:solidFill>
                  <a:schemeClr val="bg1"/>
                </a:solidFill>
              </a:rPr>
              <a:t>XXI </a:t>
            </a:r>
            <a:r>
              <a:rPr lang="ru-RU" sz="2000" b="1" dirty="0" smtClean="0">
                <a:solidFill>
                  <a:schemeClr val="bg1"/>
                </a:solidFill>
              </a:rPr>
              <a:t>века, определяющие развитие </a:t>
            </a:r>
            <a:r>
              <a:rPr lang="ru-RU" sz="2000" b="1" dirty="0">
                <a:solidFill>
                  <a:schemeClr val="bg1"/>
                </a:solidFill>
              </a:rPr>
              <a:t>системы дополнительного образования </a:t>
            </a:r>
            <a:r>
              <a:rPr lang="ru-RU" sz="2000" b="1" dirty="0" smtClean="0">
                <a:solidFill>
                  <a:schemeClr val="bg1"/>
                </a:solidFill>
              </a:rPr>
              <a:t>детей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03286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3" y="-1"/>
            <a:ext cx="10972800" cy="1057691"/>
          </a:xfrm>
        </p:spPr>
        <p:txBody>
          <a:bodyPr>
            <a:no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Активности, которые можно включить </a:t>
            </a:r>
            <a:r>
              <a:rPr lang="ru-RU" sz="2800" b="1" dirty="0" smtClean="0"/>
              <a:t>в дополнительные </a:t>
            </a:r>
            <a:r>
              <a:rPr lang="ru-RU" sz="2800" b="1" dirty="0"/>
              <a:t>общеобразовательные </a:t>
            </a:r>
            <a:r>
              <a:rPr lang="ru-RU" sz="2800" b="1" dirty="0" smtClean="0"/>
              <a:t>программы – виртуальные экскурсии</a:t>
            </a:r>
            <a:endParaRPr lang="ru-RU" sz="2800" dirty="0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3597148" y="1078657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57040" y="1057691"/>
            <a:ext cx="2935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hlinkClick r:id="rId2"/>
              </a:rPr>
              <a:t>http://omizo.ru/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1429241" y="1587400"/>
            <a:ext cx="8497183" cy="5236542"/>
          </a:xfrm>
          <a:prstGeom prst="rect">
            <a:avLst/>
          </a:prstGeom>
        </p:spPr>
      </p:pic>
      <p:sp>
        <p:nvSpPr>
          <p:cNvPr id="11" name="Фигура, имеющая форму буквы L 10"/>
          <p:cNvSpPr/>
          <p:nvPr/>
        </p:nvSpPr>
        <p:spPr>
          <a:xfrm rot="18923053">
            <a:off x="3102447" y="3396721"/>
            <a:ext cx="283572" cy="263438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13" name="Фигура, имеющая форму буквы L 12"/>
          <p:cNvSpPr/>
          <p:nvPr/>
        </p:nvSpPr>
        <p:spPr>
          <a:xfrm rot="18923053">
            <a:off x="3118184" y="4028241"/>
            <a:ext cx="241446" cy="240766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14" name="Фигура, имеющая форму буквы L 13"/>
          <p:cNvSpPr/>
          <p:nvPr/>
        </p:nvSpPr>
        <p:spPr>
          <a:xfrm rot="18923053">
            <a:off x="3078255" y="3671609"/>
            <a:ext cx="275394" cy="271725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838" y="4632492"/>
            <a:ext cx="188238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hlinkClick r:id="rId4"/>
              </a:rPr>
              <a:t>https://cloud.mail.ru/public/WPu3/596wxne18/%D0%AD%D0%9A%D0%A1%D0%9A%D0%A3%D0%A0%D0%A1%D0%98%D0%98%20%D0%9D%D0%90%20%D0%9F%D0%9B%D0%90%D0%A2%D0%A4%D0%9E%D0%A0%D0%9C%D0%95%20ZOOM!.pdf</a:t>
            </a:r>
            <a:endParaRPr lang="ru-RU" sz="9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001838" y="3890434"/>
            <a:ext cx="1677971" cy="63047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Предложения музея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3014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3" y="-1"/>
            <a:ext cx="10972800" cy="1057691"/>
          </a:xfrm>
        </p:spPr>
        <p:txBody>
          <a:bodyPr>
            <a:no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Активности, которые можно включить </a:t>
            </a:r>
            <a:r>
              <a:rPr lang="ru-RU" sz="2800" b="1" dirty="0" smtClean="0"/>
              <a:t>в дополнительные </a:t>
            </a:r>
            <a:r>
              <a:rPr lang="ru-RU" sz="2800" b="1" dirty="0"/>
              <a:t>общеобразовательные </a:t>
            </a:r>
            <a:r>
              <a:rPr lang="ru-RU" sz="2800" b="1" dirty="0" smtClean="0"/>
              <a:t>программы – виртуальные экскурсии</a:t>
            </a:r>
            <a:endParaRPr lang="ru-RU" sz="2800" dirty="0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1914938" y="1160427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28240" y="1269060"/>
            <a:ext cx="46430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hlinkClick r:id="rId2"/>
              </a:rPr>
              <a:t>http://ogikm.ru/sobytiya-i-vystavki/</a:t>
            </a:r>
            <a:endParaRPr lang="ru-RU" sz="2400" b="1" dirty="0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2328240" y="1730725"/>
            <a:ext cx="6712065" cy="492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564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3" y="-1"/>
            <a:ext cx="10972800" cy="1057691"/>
          </a:xfrm>
        </p:spPr>
        <p:txBody>
          <a:bodyPr>
            <a:no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Активности, которые можно включить </a:t>
            </a:r>
            <a:r>
              <a:rPr lang="ru-RU" sz="2800" b="1" dirty="0" smtClean="0"/>
              <a:t>в дополнительные </a:t>
            </a:r>
            <a:r>
              <a:rPr lang="ru-RU" sz="2800" b="1" dirty="0"/>
              <a:t>общеобразовательные </a:t>
            </a:r>
            <a:r>
              <a:rPr lang="ru-RU" sz="2800" b="1" dirty="0" smtClean="0"/>
              <a:t>программы – виртуальные экскурсии</a:t>
            </a:r>
            <a:endParaRPr lang="ru-RU" sz="2800" dirty="0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1914938" y="1160427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28240" y="1269060"/>
            <a:ext cx="93557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hlinkClick r:id="rId2"/>
              </a:rPr>
              <a:t>http://ogikm.ru/vystavki/onlayn-proekt-eksponat-v-ob-ektive-perezagruzka#%D1%8D22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2422688" y="1669170"/>
            <a:ext cx="7418895" cy="5180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046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8349" y="192623"/>
            <a:ext cx="10768457" cy="1074092"/>
          </a:xfrm>
        </p:spPr>
        <p:txBody>
          <a:bodyPr>
            <a:noAutofit/>
          </a:bodyPr>
          <a:lstStyle/>
          <a:p>
            <a:r>
              <a:rPr lang="ru-RU" sz="3200" b="1" dirty="0"/>
              <a:t>Активности, которые можно включить </a:t>
            </a:r>
            <a:r>
              <a:rPr lang="ru-RU" sz="3200" b="1" dirty="0" smtClean="0"/>
              <a:t>в дополнительные </a:t>
            </a:r>
            <a:r>
              <a:rPr lang="ru-RU" sz="3200" b="1" dirty="0"/>
              <a:t>общеобразовательные программы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508788"/>
            <a:ext cx="10972800" cy="2112235"/>
          </a:xfrm>
        </p:spPr>
        <p:txBody>
          <a:bodyPr>
            <a:normAutofit/>
          </a:bodyPr>
          <a:lstStyle/>
          <a:p>
            <a:pPr algn="just"/>
            <a:r>
              <a:rPr lang="ru-RU" sz="2667" dirty="0" smtClean="0"/>
              <a:t>ресурсы </a:t>
            </a:r>
            <a:r>
              <a:rPr lang="ru-RU" sz="2667" dirty="0"/>
              <a:t>средств массовой информации (образовательные и научно-популярные передачи, фильмы и интервью на радио и телевидении)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55574" y="2257129"/>
            <a:ext cx="97666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prstClr val="black"/>
                </a:solidFill>
                <a:hlinkClick r:id="rId2"/>
              </a:rPr>
              <a:t>https://peremena.media/10-nauchnyh-filmov-dlya-detei/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5" name="Фигура, имеющая форму буквы L 4"/>
          <p:cNvSpPr/>
          <p:nvPr/>
        </p:nvSpPr>
        <p:spPr>
          <a:xfrm rot="18923053">
            <a:off x="1842273" y="2298104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3311691" y="2948947"/>
            <a:ext cx="7104789" cy="364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070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131" y="0"/>
            <a:ext cx="10972800" cy="960105"/>
          </a:xfrm>
        </p:spPr>
        <p:txBody>
          <a:bodyPr>
            <a:noAutofit/>
          </a:bodyPr>
          <a:lstStyle/>
          <a:p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/>
              <a:t>Активности, которые можно включить </a:t>
            </a:r>
            <a:r>
              <a:rPr lang="ru-RU" sz="3200" b="1" dirty="0" smtClean="0"/>
              <a:t>в дополнительные </a:t>
            </a:r>
            <a:r>
              <a:rPr lang="ru-RU" sz="3200" b="1" dirty="0"/>
              <a:t>общеобразовательные программы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91478" y="2084851"/>
            <a:ext cx="1920213" cy="2880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black"/>
              </a:solidFill>
            </a:endParaRPr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7714123" y="1864141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 cstate="email"/>
          <a:srcRect/>
          <a:stretch/>
        </p:blipFill>
        <p:spPr>
          <a:xfrm>
            <a:off x="458564" y="1498932"/>
            <a:ext cx="6820449" cy="518354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211927" y="1792463"/>
            <a:ext cx="36656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prstClr val="black"/>
                </a:solidFill>
                <a:hlinkClick r:id="rId3"/>
              </a:rPr>
              <a:t>https://resh.edu.ru/</a:t>
            </a:r>
            <a:endParaRPr lang="ru-RU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042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132" y="6107"/>
            <a:ext cx="10972800" cy="960105"/>
          </a:xfrm>
        </p:spPr>
        <p:txBody>
          <a:bodyPr>
            <a:noAutofit/>
          </a:bodyPr>
          <a:lstStyle/>
          <a:p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/>
              <a:t>Активности, которые можно включить </a:t>
            </a:r>
            <a:r>
              <a:rPr lang="ru-RU" sz="3200" b="1" dirty="0" smtClean="0"/>
              <a:t>в дополнительные </a:t>
            </a:r>
            <a:r>
              <a:rPr lang="ru-RU" sz="3200" b="1" dirty="0"/>
              <a:t>общеобразовательные программы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91478" y="2084851"/>
            <a:ext cx="1920213" cy="2880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black"/>
              </a:solidFill>
            </a:endParaRPr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1644004" y="3234820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57306" y="3202550"/>
            <a:ext cx="283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hlinkClick r:id="rId2"/>
              </a:rPr>
              <a:t>http://вдпо.рф</a:t>
            </a:r>
            <a:r>
              <a:rPr lang="ru-RU" sz="3200" dirty="0">
                <a:solidFill>
                  <a:prstClr val="black"/>
                </a:solidFill>
              </a:rPr>
              <a:t>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339" y="1471720"/>
            <a:ext cx="10972800" cy="34616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МЧС России разработало методические материалы виртуального интерактивного обучающего комплекса «Пожарно-техническая выставка»</a:t>
            </a:r>
            <a:endParaRPr lang="ru-RU" sz="32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5039883" y="3061173"/>
            <a:ext cx="5568619" cy="3744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846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4910" y="274639"/>
            <a:ext cx="10347489" cy="1143000"/>
          </a:xfrm>
        </p:spPr>
        <p:txBody>
          <a:bodyPr>
            <a:normAutofit fontScale="90000"/>
          </a:bodyPr>
          <a:lstStyle/>
          <a:p>
            <a:r>
              <a:rPr lang="ru-RU" sz="2933" b="1" dirty="0"/>
              <a:t>В рамках реализации дополнительных общеобразовательных программ образовательными организациями могут быть организованы в дистанционном режиме: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4504" y="1807591"/>
            <a:ext cx="5150175" cy="20856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- занятия и мастер-классы педагогов дополнительного </a:t>
            </a:r>
            <a:r>
              <a:rPr lang="ru-RU" sz="3200" dirty="0" smtClean="0"/>
              <a:t>образования</a:t>
            </a:r>
            <a:endParaRPr lang="ru-RU" sz="3200" dirty="0"/>
          </a:p>
          <a:p>
            <a:pPr marL="0" indent="0">
              <a:buNone/>
            </a:pP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/>
          <a:srcRect/>
          <a:stretch/>
        </p:blipFill>
        <p:spPr>
          <a:xfrm>
            <a:off x="5514679" y="1989054"/>
            <a:ext cx="6228581" cy="394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73144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4910" y="274639"/>
            <a:ext cx="10347489" cy="1143000"/>
          </a:xfrm>
        </p:spPr>
        <p:txBody>
          <a:bodyPr>
            <a:normAutofit fontScale="90000"/>
          </a:bodyPr>
          <a:lstStyle/>
          <a:p>
            <a:r>
              <a:rPr lang="ru-RU" sz="2933" b="1" dirty="0"/>
              <a:t>В рамках реализации дополнительных общеобразовательных программ образовательными организациями могут быть организованы в дистанционном режиме: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8711" y="1553067"/>
            <a:ext cx="5074761" cy="50268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- </a:t>
            </a:r>
            <a:r>
              <a:rPr lang="ru-RU" sz="3200" dirty="0"/>
              <a:t>творческие студии и конкурсы с дистанционным представлением выполненных обучающимися </a:t>
            </a:r>
            <a:r>
              <a:rPr lang="ru-RU" sz="3200" dirty="0" smtClean="0"/>
              <a:t>работ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/>
          <a:srcRect/>
          <a:stretch/>
        </p:blipFill>
        <p:spPr>
          <a:xfrm>
            <a:off x="967583" y="4373872"/>
            <a:ext cx="4565952" cy="13574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5863472" y="1762848"/>
            <a:ext cx="6043100" cy="341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006157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497" y="218078"/>
            <a:ext cx="10347489" cy="1143000"/>
          </a:xfrm>
        </p:spPr>
        <p:txBody>
          <a:bodyPr>
            <a:normAutofit fontScale="90000"/>
          </a:bodyPr>
          <a:lstStyle/>
          <a:p>
            <a:r>
              <a:rPr lang="ru-RU" sz="2933" b="1" dirty="0"/>
              <a:t>В рамках реализации дополнительных общеобразовательных программ образовательными организациями могут быть организованы в дистанционном режиме: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8711" y="1769180"/>
            <a:ext cx="4575141" cy="36599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- </a:t>
            </a:r>
            <a:r>
              <a:rPr lang="ru-RU" sz="3200" dirty="0"/>
              <a:t>занятия в спортивных секциях в формате видеоконференций или с дистанционной передачей видеозаписей </a:t>
            </a:r>
            <a:r>
              <a:rPr lang="ru-RU" sz="3200" dirty="0" smtClean="0"/>
              <a:t>упражнений</a:t>
            </a:r>
            <a:endParaRPr lang="ru-RU" sz="3200" dirty="0"/>
          </a:p>
        </p:txBody>
      </p:sp>
      <p:pic>
        <p:nvPicPr>
          <p:cNvPr id="4098" name="Picture 2" descr="https://www.fedhealth.co.za/media/2322/fitness-tip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0625" y="1854021"/>
            <a:ext cx="6046361" cy="40309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374972575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4910" y="274639"/>
            <a:ext cx="10347489" cy="1143000"/>
          </a:xfrm>
        </p:spPr>
        <p:txBody>
          <a:bodyPr>
            <a:normAutofit fontScale="90000"/>
          </a:bodyPr>
          <a:lstStyle/>
          <a:p>
            <a:r>
              <a:rPr lang="ru-RU" sz="2933" b="1" dirty="0"/>
              <a:t>В рамках реализации дополнительных общеобразовательных программ образовательными организациями могут быть организованы в дистанционном режиме: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8711" y="1553067"/>
            <a:ext cx="5432980" cy="50268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- </a:t>
            </a:r>
            <a:r>
              <a:rPr lang="ru-RU" sz="3200" dirty="0"/>
              <a:t>спортивные соревнования по видам спорта, не требующим очного присутствия (шахматы, шашки, </a:t>
            </a:r>
            <a:r>
              <a:rPr lang="ru-RU" sz="3200" dirty="0" err="1"/>
              <a:t>киберспортивные</a:t>
            </a:r>
            <a:r>
              <a:rPr lang="ru-RU" sz="3200" dirty="0"/>
              <a:t> дисциплины</a:t>
            </a:r>
            <a:r>
              <a:rPr lang="ru-RU" sz="3200" dirty="0" smtClean="0"/>
              <a:t>)</a:t>
            </a:r>
            <a:endParaRPr lang="ru-RU" sz="3200" dirty="0"/>
          </a:p>
        </p:txBody>
      </p:sp>
      <p:pic>
        <p:nvPicPr>
          <p:cNvPr id="6146" name="Picture 2" descr="https://isport.ua/i/11/82/70/1/1182701/image_main/06249f41f7eb079ff8e203a9e3a06ca1-resize_crop_1Xquality_100Xallow_enlarge_0Xw_1200Xh_63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654" y="1640057"/>
            <a:ext cx="5316750" cy="27912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 descr="https://voenpatriot.mskobr.ru/images/4M8A972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1717" y="4107559"/>
            <a:ext cx="4129791" cy="27531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038024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4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1104508" y="1124105"/>
            <a:ext cx="10162750" cy="55500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53765" y="324928"/>
            <a:ext cx="102846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Вызовы </a:t>
            </a:r>
            <a:r>
              <a:rPr lang="en-US" sz="2000" b="1" dirty="0" smtClean="0">
                <a:solidFill>
                  <a:schemeClr val="bg1"/>
                </a:solidFill>
              </a:rPr>
              <a:t>XXI </a:t>
            </a:r>
            <a:r>
              <a:rPr lang="ru-RU" sz="2000" b="1" dirty="0" smtClean="0">
                <a:solidFill>
                  <a:schemeClr val="bg1"/>
                </a:solidFill>
              </a:rPr>
              <a:t>века, определяющие развитие </a:t>
            </a:r>
            <a:r>
              <a:rPr lang="ru-RU" sz="2000" b="1" dirty="0">
                <a:solidFill>
                  <a:schemeClr val="bg1"/>
                </a:solidFill>
              </a:rPr>
              <a:t>системы дополнительного образования </a:t>
            </a:r>
            <a:r>
              <a:rPr lang="ru-RU" sz="2000" b="1" dirty="0" smtClean="0">
                <a:solidFill>
                  <a:schemeClr val="bg1"/>
                </a:solidFill>
              </a:rPr>
              <a:t>детей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046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4910" y="274639"/>
            <a:ext cx="10347489" cy="1143000"/>
          </a:xfrm>
        </p:spPr>
        <p:txBody>
          <a:bodyPr>
            <a:normAutofit fontScale="90000"/>
          </a:bodyPr>
          <a:lstStyle/>
          <a:p>
            <a:r>
              <a:rPr lang="ru-RU" sz="2933" b="1" dirty="0"/>
              <a:t>В рамках реализации дополнительных общеобразовательных программ образовательными организациями могут быть организованы в дистанционном режиме: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8711" y="1553067"/>
            <a:ext cx="4989920" cy="50268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- </a:t>
            </a:r>
            <a:r>
              <a:rPr lang="ru-RU" sz="3200" dirty="0"/>
              <a:t>чемпионаты по программированию, робототехнике и другим дисциплинам в области информационных </a:t>
            </a:r>
            <a:r>
              <a:rPr lang="ru-RU" sz="3200" dirty="0" smtClean="0"/>
              <a:t>технологий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/>
          <a:srcRect/>
          <a:stretch/>
        </p:blipFill>
        <p:spPr>
          <a:xfrm>
            <a:off x="3959730" y="4223209"/>
            <a:ext cx="6274636" cy="1866506"/>
          </a:xfrm>
          <a:prstGeom prst="rect">
            <a:avLst/>
          </a:prstGeom>
        </p:spPr>
      </p:pic>
      <p:pic>
        <p:nvPicPr>
          <p:cNvPr id="2052" name="Picture 4" descr="https://fakty.com.ua/wp-content/uploads/2017/09/14/21728906_850092385139064_3931845769188493560_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8631" y="1553067"/>
            <a:ext cx="4848969" cy="3236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98107432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3446" y="356659"/>
            <a:ext cx="10876789" cy="201622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667" b="1" dirty="0"/>
              <a:t>Алгоритм деятельности организации дополнительного образования при реализации дополнительных общеобразовательных общеразвивающих программ с использованием дистанционных технологий и электронного обучения</a:t>
            </a:r>
          </a:p>
        </p:txBody>
      </p:sp>
      <p:pic>
        <p:nvPicPr>
          <p:cNvPr id="1026" name="Picture 2" descr="https://cdn.photosight.ru/img/6/84c/5435505_xlar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1691" y="2564905"/>
            <a:ext cx="5760640" cy="4070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36667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274639"/>
            <a:ext cx="10670976" cy="1143000"/>
          </a:xfrm>
        </p:spPr>
        <p:txBody>
          <a:bodyPr>
            <a:normAutofit fontScale="90000"/>
          </a:bodyPr>
          <a:lstStyle/>
          <a:p>
            <a:r>
              <a:rPr lang="ru-RU" sz="2933" b="1" dirty="0"/>
              <a:t>Для реализации дополнительных общеобразовательных программ с применением дистанционных образовательных технологий образовательные организации: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1"/>
            <a:ext cx="5451835" cy="4997151"/>
          </a:xfrm>
        </p:spPr>
        <p:txBody>
          <a:bodyPr>
            <a:normAutofit fontScale="55000" lnSpcReduction="20000"/>
          </a:bodyPr>
          <a:lstStyle/>
          <a:p>
            <a:pPr marL="685783" indent="-685783">
              <a:buFont typeface="+mj-lt"/>
              <a:buAutoNum type="arabicPeriod"/>
            </a:pPr>
            <a:r>
              <a:rPr lang="ru-RU" dirty="0" smtClean="0"/>
              <a:t>Обеспечивают </a:t>
            </a:r>
            <a:r>
              <a:rPr lang="ru-RU" dirty="0"/>
              <a:t>проведение ранее запланированных занятий в дистанционном режиме, в том числе могут объединять несколько групп в рамках одного </a:t>
            </a:r>
            <a:r>
              <a:rPr lang="ru-RU" dirty="0" smtClean="0"/>
              <a:t>мероприятия.</a:t>
            </a:r>
          </a:p>
          <a:p>
            <a:pPr marL="685783" indent="-685783">
              <a:buFont typeface="+mj-lt"/>
              <a:buAutoNum type="arabicPeriod"/>
            </a:pPr>
            <a:r>
              <a:rPr lang="ru-RU" dirty="0" smtClean="0"/>
              <a:t>Информируют </a:t>
            </a:r>
            <a:r>
              <a:rPr lang="ru-RU" dirty="0"/>
              <a:t>родителей (законных представителей) обучающихся о добровольности участия в </a:t>
            </a:r>
            <a:r>
              <a:rPr lang="ru-RU" dirty="0" smtClean="0"/>
              <a:t>занятиях.</a:t>
            </a:r>
            <a:endParaRPr lang="ru-RU" dirty="0"/>
          </a:p>
          <a:p>
            <a:pPr marL="685783" indent="-685783">
              <a:buFont typeface="+mj-lt"/>
              <a:buAutoNum type="arabicPeriod"/>
            </a:pPr>
            <a:r>
              <a:rPr lang="ru-RU" dirty="0" smtClean="0"/>
              <a:t>Обеспечивают </a:t>
            </a:r>
            <a:r>
              <a:rPr lang="ru-RU" dirty="0"/>
              <a:t>возможность зачисления на дополнительные общеобразовательные программы, реализуемые в период применения дистанционных образовательных </a:t>
            </a:r>
            <a:r>
              <a:rPr lang="ru-RU" dirty="0" smtClean="0"/>
              <a:t>технологий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/>
          <a:srcRect/>
          <a:stretch/>
        </p:blipFill>
        <p:spPr>
          <a:xfrm>
            <a:off x="6335373" y="1600201"/>
            <a:ext cx="5392793" cy="446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063357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274639"/>
            <a:ext cx="10670976" cy="1143000"/>
          </a:xfrm>
        </p:spPr>
        <p:txBody>
          <a:bodyPr>
            <a:normAutofit fontScale="90000"/>
          </a:bodyPr>
          <a:lstStyle/>
          <a:p>
            <a:r>
              <a:rPr lang="ru-RU" sz="2933" b="1" dirty="0"/>
              <a:t>Для реализации дополнительных общеобразовательных программ с применением дистанционных образовательных технологий образовательные организации: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1"/>
            <a:ext cx="5197311" cy="4997151"/>
          </a:xfrm>
        </p:spPr>
        <p:txBody>
          <a:bodyPr>
            <a:normAutofit fontScale="55000" lnSpcReduction="20000"/>
          </a:bodyPr>
          <a:lstStyle/>
          <a:p>
            <a:pPr marL="742950" indent="-742950">
              <a:buAutoNum type="arabicPeriod" startAt="4"/>
            </a:pPr>
            <a:r>
              <a:rPr lang="ru-RU" dirty="0" smtClean="0"/>
              <a:t>Обеспечивают </a:t>
            </a:r>
            <a:r>
              <a:rPr lang="ru-RU" dirty="0"/>
              <a:t>возможность демонстрации обучающимися индивидуальных достижений в освоении дополнительных общеобразовательных программ, в том числе в формате видеозаписей выступлений, направления творческих работ в электронном формате, участия в соревнованиях в дистанционном </a:t>
            </a:r>
            <a:r>
              <a:rPr lang="ru-RU" dirty="0" smtClean="0"/>
              <a:t>режиме.</a:t>
            </a:r>
            <a:endParaRPr lang="ru-RU" dirty="0"/>
          </a:p>
          <a:p>
            <a:pPr marL="742950" indent="-742950">
              <a:buAutoNum type="arabicPeriod" startAt="4"/>
            </a:pPr>
            <a:r>
              <a:rPr lang="ru-RU" dirty="0" smtClean="0"/>
              <a:t>Ведут </a:t>
            </a:r>
            <a:r>
              <a:rPr lang="ru-RU" dirty="0"/>
              <a:t>учет посещения обучающимися занятий и дистанционных активностей в объединениях дополнительного образования.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/>
          <a:srcRect/>
          <a:stretch/>
        </p:blipFill>
        <p:spPr>
          <a:xfrm>
            <a:off x="5925072" y="1666271"/>
            <a:ext cx="5534780" cy="443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14211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1477" y="356659"/>
            <a:ext cx="9614859" cy="1143000"/>
          </a:xfrm>
        </p:spPr>
        <p:txBody>
          <a:bodyPr>
            <a:noAutofit/>
          </a:bodyPr>
          <a:lstStyle/>
          <a:p>
            <a:r>
              <a:rPr lang="ru-RU" sz="3733" b="1" dirty="0"/>
              <a:t>Образовательные организации размещают на официальных сайтах и регулярно обновляют 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954" y="1779707"/>
            <a:ext cx="4905080" cy="4233335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информацию </a:t>
            </a:r>
            <a:r>
              <a:rPr lang="ru-RU" dirty="0"/>
              <a:t>о запланированных активностях и достижениях обучающихся </a:t>
            </a:r>
            <a:r>
              <a:rPr lang="ru-RU" dirty="0" smtClean="0"/>
              <a:t>в </a:t>
            </a:r>
            <a:r>
              <a:rPr lang="ru-RU" dirty="0"/>
              <a:t>условиях применения дистанционных образовательных технологий.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/>
          <a:srcRect/>
          <a:stretch/>
        </p:blipFill>
        <p:spPr>
          <a:xfrm>
            <a:off x="4788685" y="1779707"/>
            <a:ext cx="5074893" cy="23661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4194927" y="4298624"/>
            <a:ext cx="7239379" cy="255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310496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6" y="164637"/>
            <a:ext cx="10382944" cy="1248139"/>
          </a:xfrm>
        </p:spPr>
        <p:txBody>
          <a:bodyPr>
            <a:noAutofit/>
          </a:bodyPr>
          <a:lstStyle/>
          <a:p>
            <a:r>
              <a:rPr lang="ru-RU" sz="2667" b="1" dirty="0"/>
              <a:t>Информация о требованиях к реализации дополнительных общеобразовательных программ с применением электронного обучения и дистанционных образовательных технологий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7381" y="1508787"/>
            <a:ext cx="10753195" cy="5577484"/>
          </a:xfrm>
        </p:spPr>
        <p:txBody>
          <a:bodyPr>
            <a:noAutofit/>
          </a:bodyPr>
          <a:lstStyle/>
          <a:p>
            <a:r>
              <a:rPr lang="ru-RU" sz="2133" dirty="0"/>
              <a:t>ФЗ от 29 декабря 2012 г. </a:t>
            </a:r>
            <a:r>
              <a:rPr lang="ru-RU" sz="2133" b="1" dirty="0"/>
              <a:t>N 273-ФЗ «Об образовании в РФ» </a:t>
            </a:r>
            <a:r>
              <a:rPr lang="ru-RU" sz="2133" dirty="0"/>
              <a:t>(</a:t>
            </a:r>
            <a:r>
              <a:rPr lang="ru-RU" sz="2133" b="1" dirty="0"/>
              <a:t>Статья 16. «</a:t>
            </a:r>
            <a:r>
              <a:rPr lang="ru-RU" sz="2133" dirty="0"/>
              <a:t>Реализация образовательных программ с применением электронного обучения и дистанционных образовательных технологий»)</a:t>
            </a:r>
          </a:p>
          <a:p>
            <a:r>
              <a:rPr lang="ru-RU" sz="2133" b="1" dirty="0"/>
              <a:t>Приказ Министерства образования и науки РФ от 23 августа 2017 г. N 816 </a:t>
            </a:r>
            <a:r>
              <a:rPr lang="ru-RU" sz="2133" dirty="0"/>
              <a:t>"Об утверждении Порядка применения организациями, осуществляющими образовательную деятельность, электронного обучения, дистанционных образовательных технологий при реализации образовательных программ"</a:t>
            </a:r>
          </a:p>
          <a:p>
            <a:r>
              <a:rPr lang="ru-RU" sz="2133" b="1" u="sng" dirty="0">
                <a:hlinkClick r:id="rId3"/>
              </a:rPr>
              <a:t>Приказ Министерства просвещения Российской Федерации от 17.03.2020 № 103 "Об утверждении временного порядка сопровождения реализации образовательных программ начального общего, основного общего, среднего общего образования, образовательных программ среднего профессионального образования и дополнительных общеобразовательных программ с применением электронного обучения и дистанционных образовательных технологий"</a:t>
            </a:r>
            <a:endParaRPr lang="ru-RU" sz="2133" dirty="0"/>
          </a:p>
        </p:txBody>
      </p:sp>
    </p:spTree>
    <p:extLst>
      <p:ext uri="{BB962C8B-B14F-4D97-AF65-F5344CB8AC3E}">
        <p14:creationId xmlns:p14="http://schemas.microsoft.com/office/powerpoint/2010/main" xmlns="" val="403879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1790" y="274639"/>
            <a:ext cx="10460610" cy="1143000"/>
          </a:xfrm>
        </p:spPr>
        <p:txBody>
          <a:bodyPr>
            <a:noAutofit/>
          </a:bodyPr>
          <a:lstStyle/>
          <a:p>
            <a:r>
              <a:rPr lang="ru-RU" sz="2000" dirty="0"/>
              <a:t>ФЗ от 29 декабря 2012 г. </a:t>
            </a:r>
            <a:r>
              <a:rPr lang="ru-RU" sz="2000" b="1" dirty="0"/>
              <a:t>N 273-ФЗ «Об образовании в РФ</a:t>
            </a:r>
            <a:r>
              <a:rPr lang="ru-RU" sz="2000" b="1" dirty="0" smtClean="0"/>
              <a:t>»</a:t>
            </a:r>
            <a:br>
              <a:rPr lang="ru-RU" sz="2000" b="1" dirty="0" smtClean="0"/>
            </a:br>
            <a:r>
              <a:rPr lang="ru-RU" sz="2000" b="1" dirty="0" smtClean="0"/>
              <a:t> </a:t>
            </a:r>
            <a:r>
              <a:rPr lang="ru-RU" sz="2000" dirty="0"/>
              <a:t>(</a:t>
            </a:r>
            <a:r>
              <a:rPr lang="ru-RU" sz="2000" b="1" dirty="0"/>
              <a:t>Статья 16. «</a:t>
            </a:r>
            <a:r>
              <a:rPr lang="ru-RU" sz="2000" dirty="0"/>
              <a:t>Реализация образовательных программ с применением электронного обучения и дистанционных образовательных технологий»)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Дистанционные </a:t>
            </a:r>
            <a:r>
              <a:rPr lang="ru-RU" b="1" dirty="0"/>
              <a:t>образовательные технологии </a:t>
            </a:r>
            <a:r>
              <a:rPr lang="ru-RU" dirty="0"/>
              <a:t>предполагают опосредованное (на расстоянии) взаимодействие обучающегося и педагогического работника. </a:t>
            </a:r>
            <a:r>
              <a:rPr lang="ru-RU" dirty="0" smtClean="0"/>
              <a:t> Применение </a:t>
            </a:r>
            <a:r>
              <a:rPr lang="ru-RU" dirty="0"/>
              <a:t>дистанционных образовательных технологий, как правило, предполагает использование информационно-телекоммуникационных технологий.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Электронное </a:t>
            </a:r>
            <a:r>
              <a:rPr lang="ru-RU" b="1" dirty="0"/>
              <a:t>обучение </a:t>
            </a:r>
            <a:r>
              <a:rPr lang="ru-RU" dirty="0"/>
              <a:t>представляет собой форму организации образовательной деятельности и может осуществляться как с использованием дистанционных образовательных технологий, так и при непосредственном взаимодействии обучающего и педагогического работника</a:t>
            </a:r>
            <a:r>
              <a:rPr lang="ru-RU" dirty="0" smtClean="0"/>
              <a:t>. Электронное </a:t>
            </a:r>
            <a:r>
              <a:rPr lang="ru-RU" dirty="0"/>
              <a:t>обучение предполагает использование информации, содержащейся в базах данных (</a:t>
            </a:r>
            <a:r>
              <a:rPr lang="ru-RU" dirty="0" smtClean="0"/>
              <a:t>электронная информационно-образовательная среда).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855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67" y="274638"/>
            <a:ext cx="10465163" cy="2386277"/>
          </a:xfrm>
        </p:spPr>
        <p:txBody>
          <a:bodyPr>
            <a:noAutofit/>
          </a:bodyPr>
          <a:lstStyle/>
          <a:p>
            <a:pPr algn="just"/>
            <a:r>
              <a:rPr lang="ru-RU" sz="2133" b="1" dirty="0">
                <a:hlinkClick r:id="rId2"/>
              </a:rPr>
              <a:t>Приказ № 104 от 17 марта 2020 г. </a:t>
            </a:r>
            <a:r>
              <a:rPr lang="ru-RU" sz="1867" b="1" dirty="0">
                <a:hlinkClick r:id="rId2"/>
              </a:rPr>
              <a:t>«Об организации образовательной деятельности в организациях, реализующих образовательные программы начального общего, основного общего и среднего общего образования, образовательные программы среднего профессионального образования, соответствующего дополнительного профессионального образования и дополнительные общеобразовательные программы, в условиях распространения новой коронавирусной инфекции на территории Российской Федерации»</a:t>
            </a:r>
            <a:r>
              <a:rPr lang="ru-RU" sz="1867" b="1" dirty="0"/>
              <a:t/>
            </a:r>
            <a:br>
              <a:rPr lang="ru-RU" sz="1867" b="1" dirty="0"/>
            </a:br>
            <a:endParaRPr lang="ru-RU" sz="2133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1036947" y="2875176"/>
            <a:ext cx="10186641" cy="185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753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6" y="44944"/>
            <a:ext cx="10286933" cy="1143000"/>
          </a:xfrm>
        </p:spPr>
        <p:txBody>
          <a:bodyPr>
            <a:normAutofit/>
          </a:bodyPr>
          <a:lstStyle/>
          <a:p>
            <a:r>
              <a:rPr lang="ru-RU" sz="2933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03445" y="1175193"/>
            <a:ext cx="8736971" cy="15361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15414" y="2852936"/>
            <a:ext cx="100811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sz="2400" dirty="0">
                <a:solidFill>
                  <a:prstClr val="black"/>
                </a:solidFill>
              </a:rPr>
              <a:t>Образовательная организация, осуществляющая образовательную деятельность по дополнительным общеобразовательным программам с применением электронного обучения и дистанционных образовательных технологий:</a:t>
            </a:r>
          </a:p>
          <a:p>
            <a:pPr algn="just"/>
            <a:r>
              <a:rPr lang="ru-RU" sz="2400" dirty="0">
                <a:solidFill>
                  <a:prstClr val="black"/>
                </a:solidFill>
              </a:rPr>
              <a:t>1. Разрабатывает и утверждает </a:t>
            </a:r>
            <a:r>
              <a:rPr lang="ru-RU" sz="2400" b="1" dirty="0">
                <a:solidFill>
                  <a:srgbClr val="FF0000"/>
                </a:solidFill>
              </a:rPr>
              <a:t>локальный акт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(приказ, положение) об организации дистанционного обучения, в котором определяет, в том числе порядок оказания учебно-методической помощи обучающимся (индивидуальных консультаций).</a:t>
            </a:r>
          </a:p>
        </p:txBody>
      </p:sp>
    </p:spTree>
    <p:extLst>
      <p:ext uri="{BB962C8B-B14F-4D97-AF65-F5344CB8AC3E}">
        <p14:creationId xmlns:p14="http://schemas.microsoft.com/office/powerpoint/2010/main" xmlns="" val="301729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6" y="44944"/>
            <a:ext cx="10286933" cy="1143000"/>
          </a:xfrm>
        </p:spPr>
        <p:txBody>
          <a:bodyPr>
            <a:normAutofit/>
          </a:bodyPr>
          <a:lstStyle/>
          <a:p>
            <a:r>
              <a:rPr lang="ru-RU" sz="2933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03445" y="1175193"/>
            <a:ext cx="8736971" cy="15361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15414" y="2852936"/>
            <a:ext cx="100811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sz="2400" dirty="0">
                <a:solidFill>
                  <a:prstClr val="black"/>
                </a:solidFill>
              </a:rPr>
              <a:t>Образовательная организация, осуществляющая образовательную деятельность по дополнительным общеобразовательным программам с применением электронного обучения и дистанционных образовательных технологий:</a:t>
            </a:r>
          </a:p>
          <a:p>
            <a:pPr algn="just"/>
            <a:r>
              <a:rPr lang="ru-RU" sz="2400" dirty="0">
                <a:solidFill>
                  <a:prstClr val="black"/>
                </a:solidFill>
              </a:rPr>
              <a:t>2. Формирует </a:t>
            </a:r>
            <a:r>
              <a:rPr lang="ru-RU" sz="2400" b="1" dirty="0">
                <a:solidFill>
                  <a:srgbClr val="FF0000"/>
                </a:solidFill>
              </a:rPr>
              <a:t>расписание занятий </a:t>
            </a:r>
            <a:r>
              <a:rPr lang="ru-RU" sz="2400" dirty="0">
                <a:solidFill>
                  <a:prstClr val="black"/>
                </a:solidFill>
              </a:rPr>
              <a:t>на каждый учебный день в соответствии с учебным планом (до 30 минут).</a:t>
            </a:r>
          </a:p>
        </p:txBody>
      </p:sp>
    </p:spTree>
    <p:extLst>
      <p:ext uri="{BB962C8B-B14F-4D97-AF65-F5344CB8AC3E}">
        <p14:creationId xmlns:p14="http://schemas.microsoft.com/office/powerpoint/2010/main" xmlns="" val="40557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email"/>
          <a:srcRect/>
          <a:stretch/>
        </p:blipFill>
        <p:spPr>
          <a:xfrm>
            <a:off x="1101716" y="141400"/>
            <a:ext cx="11186766" cy="6287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945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6" y="44944"/>
            <a:ext cx="10286933" cy="1143000"/>
          </a:xfrm>
        </p:spPr>
        <p:txBody>
          <a:bodyPr>
            <a:normAutofit/>
          </a:bodyPr>
          <a:lstStyle/>
          <a:p>
            <a:r>
              <a:rPr lang="ru-RU" sz="2933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03445" y="1175193"/>
            <a:ext cx="8736971" cy="15361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15414" y="2852936"/>
            <a:ext cx="100811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sz="2400" dirty="0">
                <a:solidFill>
                  <a:prstClr val="black"/>
                </a:solidFill>
              </a:rPr>
              <a:t>Образовательная организация, осуществляющая образовательную деятельность по дополнительным общеобразовательным программам с применением электронного обучения и дистанционных образовательных технологий:</a:t>
            </a:r>
          </a:p>
          <a:p>
            <a:pPr algn="just"/>
            <a:r>
              <a:rPr lang="ru-RU" sz="2400" dirty="0">
                <a:solidFill>
                  <a:prstClr val="black"/>
                </a:solidFill>
              </a:rPr>
              <a:t>3. </a:t>
            </a:r>
            <a:r>
              <a:rPr lang="ru-RU" sz="2400" b="1" dirty="0">
                <a:solidFill>
                  <a:srgbClr val="FF0000"/>
                </a:solidFill>
              </a:rPr>
              <a:t>Информирует обучающихся и их родителей </a:t>
            </a:r>
            <a:r>
              <a:rPr lang="ru-RU" sz="2400" dirty="0">
                <a:solidFill>
                  <a:prstClr val="black"/>
                </a:solidFill>
              </a:rPr>
              <a:t>о реализации образовательных программ или их частей с применением электронного обучения и дистанционных образовательных технологий, в том числе знакомит с расписанием занятий, консультаций.</a:t>
            </a:r>
          </a:p>
        </p:txBody>
      </p:sp>
    </p:spTree>
    <p:extLst>
      <p:ext uri="{BB962C8B-B14F-4D97-AF65-F5344CB8AC3E}">
        <p14:creationId xmlns:p14="http://schemas.microsoft.com/office/powerpoint/2010/main" xmlns="" val="366370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6" y="44944"/>
            <a:ext cx="10286933" cy="1143000"/>
          </a:xfrm>
        </p:spPr>
        <p:txBody>
          <a:bodyPr>
            <a:normAutofit/>
          </a:bodyPr>
          <a:lstStyle/>
          <a:p>
            <a:r>
              <a:rPr lang="ru-RU" sz="2933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03445" y="1175193"/>
            <a:ext cx="8736971" cy="15361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15414" y="2852936"/>
            <a:ext cx="100811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sz="2400" dirty="0">
                <a:solidFill>
                  <a:prstClr val="black"/>
                </a:solidFill>
              </a:rPr>
              <a:t>Образовательная организация, осуществляющая образовательную деятельность по дополнительным общеобразовательным программам с применением электронного обучения и дистанционных образовательных технологий:</a:t>
            </a:r>
          </a:p>
          <a:p>
            <a:pPr algn="just"/>
            <a:r>
              <a:rPr lang="ru-RU" sz="2400" dirty="0">
                <a:solidFill>
                  <a:prstClr val="black"/>
                </a:solidFill>
              </a:rPr>
              <a:t>4. Обеспечивает ведение </a:t>
            </a:r>
            <a:r>
              <a:rPr lang="ru-RU" sz="2400" b="1" dirty="0">
                <a:solidFill>
                  <a:srgbClr val="FF0000"/>
                </a:solidFill>
              </a:rPr>
              <a:t>учета результатов </a:t>
            </a:r>
            <a:r>
              <a:rPr lang="ru-RU" sz="2400" dirty="0">
                <a:solidFill>
                  <a:prstClr val="black"/>
                </a:solidFill>
              </a:rPr>
              <a:t>образовательного процесса в электронной форме.</a:t>
            </a:r>
          </a:p>
        </p:txBody>
      </p:sp>
    </p:spTree>
    <p:extLst>
      <p:ext uri="{BB962C8B-B14F-4D97-AF65-F5344CB8AC3E}">
        <p14:creationId xmlns:p14="http://schemas.microsoft.com/office/powerpoint/2010/main" xmlns="" val="37515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6" y="44944"/>
            <a:ext cx="10286933" cy="1143000"/>
          </a:xfrm>
        </p:spPr>
        <p:txBody>
          <a:bodyPr>
            <a:normAutofit/>
          </a:bodyPr>
          <a:lstStyle/>
          <a:p>
            <a:r>
              <a:rPr lang="ru-RU" sz="2933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03445" y="1175193"/>
            <a:ext cx="8736971" cy="15361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07435" y="2852936"/>
            <a:ext cx="100811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sz="2400" dirty="0">
                <a:solidFill>
                  <a:prstClr val="black"/>
                </a:solidFill>
              </a:rPr>
              <a:t>Выбор родителями (законными представителями) обучающегося формы дистанционного обучения по дополнительным общеобразовательным программам подтверждается документально (наличие письменного заявления родителя(ей) (законного представителя).</a:t>
            </a:r>
          </a:p>
        </p:txBody>
      </p:sp>
      <p:sp>
        <p:nvSpPr>
          <p:cNvPr id="5" name="Фигура, имеющая форму буквы L 4"/>
          <p:cNvSpPr/>
          <p:nvPr/>
        </p:nvSpPr>
        <p:spPr>
          <a:xfrm rot="18923053">
            <a:off x="690144" y="2743633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13585" y="5349214"/>
            <a:ext cx="11041227" cy="6413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67" b="1" dirty="0">
                <a:solidFill>
                  <a:srgbClr val="FF0000"/>
                </a:solidFill>
              </a:rPr>
              <a:t>Электронный вариант!</a:t>
            </a:r>
          </a:p>
        </p:txBody>
      </p:sp>
    </p:spTree>
    <p:extLst>
      <p:ext uri="{BB962C8B-B14F-4D97-AF65-F5344CB8AC3E}">
        <p14:creationId xmlns:p14="http://schemas.microsoft.com/office/powerpoint/2010/main" xmlns="" val="251821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6" y="44944"/>
            <a:ext cx="10286933" cy="1143000"/>
          </a:xfrm>
        </p:spPr>
        <p:txBody>
          <a:bodyPr>
            <a:normAutofit/>
          </a:bodyPr>
          <a:lstStyle/>
          <a:p>
            <a:r>
              <a:rPr lang="ru-RU" sz="2933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03445" y="1175193"/>
            <a:ext cx="8736971" cy="15361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07435" y="2852936"/>
            <a:ext cx="100811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sz="2400" dirty="0">
                <a:solidFill>
                  <a:prstClr val="black"/>
                </a:solidFill>
              </a:rPr>
              <a:t>При реализации дополнительных общеобразовательных программ с применением электронного обучения и дистанционных образовательных технологий образовательной организации рекомендуется обеспечить внесение </a:t>
            </a:r>
            <a:r>
              <a:rPr lang="ru-RU" sz="2400" b="1" dirty="0">
                <a:solidFill>
                  <a:srgbClr val="FF0000"/>
                </a:solidFill>
              </a:rPr>
              <a:t>соответствующих корректировок</a:t>
            </a:r>
            <a:r>
              <a:rPr lang="ru-RU" sz="2400" dirty="0">
                <a:solidFill>
                  <a:prstClr val="black"/>
                </a:solidFill>
              </a:rPr>
              <a:t> в рабочие программы и (или) учебные планы в части форм обучения (лекция, онлайн консультация), технических средств обучения.</a:t>
            </a:r>
          </a:p>
        </p:txBody>
      </p:sp>
      <p:sp>
        <p:nvSpPr>
          <p:cNvPr id="5" name="Фигура, имеющая форму буквы L 4"/>
          <p:cNvSpPr/>
          <p:nvPr/>
        </p:nvSpPr>
        <p:spPr>
          <a:xfrm rot="18923053">
            <a:off x="754807" y="2743633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986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6" y="44944"/>
            <a:ext cx="10286933" cy="1143000"/>
          </a:xfrm>
        </p:spPr>
        <p:txBody>
          <a:bodyPr>
            <a:normAutofit/>
          </a:bodyPr>
          <a:lstStyle/>
          <a:p>
            <a:r>
              <a:rPr lang="ru-RU" sz="2933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03445" y="1175193"/>
            <a:ext cx="8736971" cy="15361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07435" y="2852936"/>
            <a:ext cx="100811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sz="2400" dirty="0">
                <a:solidFill>
                  <a:prstClr val="black"/>
                </a:solidFill>
              </a:rPr>
              <a:t>В соответствии с </a:t>
            </a:r>
            <a:r>
              <a:rPr lang="ru-RU" sz="2400" b="1" dirty="0">
                <a:solidFill>
                  <a:srgbClr val="FF0000"/>
                </a:solidFill>
              </a:rPr>
              <a:t>техническими возможностями </a:t>
            </a:r>
            <a:r>
              <a:rPr lang="ru-RU" sz="2400" dirty="0">
                <a:solidFill>
                  <a:prstClr val="black"/>
                </a:solidFill>
              </a:rPr>
              <a:t>образовательная организация организовывает проведение учебных занятий, консультаций, </a:t>
            </a:r>
            <a:r>
              <a:rPr lang="ru-RU" sz="2400" dirty="0" err="1">
                <a:solidFill>
                  <a:prstClr val="black"/>
                </a:solidFill>
              </a:rPr>
              <a:t>вебинаров</a:t>
            </a:r>
            <a:r>
              <a:rPr lang="ru-RU" sz="2400" dirty="0">
                <a:solidFill>
                  <a:prstClr val="black"/>
                </a:solidFill>
              </a:rPr>
              <a:t> на своём портале или иной платформе с использованием различных электронных образовательных ресурсов (</a:t>
            </a:r>
            <a:r>
              <a:rPr lang="ru-RU" sz="2400" b="1" dirty="0">
                <a:solidFill>
                  <a:prstClr val="black"/>
                </a:solidFill>
              </a:rPr>
              <a:t>Скайп, </a:t>
            </a:r>
            <a:r>
              <a:rPr lang="en-US" sz="2400" b="1" dirty="0">
                <a:solidFill>
                  <a:prstClr val="black"/>
                </a:solidFill>
              </a:rPr>
              <a:t>Zoom</a:t>
            </a:r>
            <a:r>
              <a:rPr lang="ru-RU" sz="2400" b="1" dirty="0">
                <a:solidFill>
                  <a:prstClr val="black"/>
                </a:solidFill>
              </a:rPr>
              <a:t>, </a:t>
            </a:r>
            <a:r>
              <a:rPr lang="en-US" sz="2400" b="1" dirty="0">
                <a:solidFill>
                  <a:prstClr val="black"/>
                </a:solidFill>
              </a:rPr>
              <a:t>Discord</a:t>
            </a:r>
            <a:r>
              <a:rPr lang="ru-RU" sz="2400" b="1" dirty="0">
                <a:solidFill>
                  <a:prstClr val="black"/>
                </a:solidFill>
              </a:rPr>
              <a:t>, </a:t>
            </a:r>
            <a:r>
              <a:rPr lang="ru-RU" sz="2400" b="1" dirty="0" err="1">
                <a:solidFill>
                  <a:prstClr val="black"/>
                </a:solidFill>
              </a:rPr>
              <a:t>Google</a:t>
            </a:r>
            <a:r>
              <a:rPr lang="ru-RU" sz="2400" b="1" dirty="0">
                <a:solidFill>
                  <a:prstClr val="black"/>
                </a:solidFill>
              </a:rPr>
              <a:t> </a:t>
            </a:r>
            <a:r>
              <a:rPr lang="ru-RU" sz="2400" b="1" dirty="0" err="1">
                <a:solidFill>
                  <a:prstClr val="black"/>
                </a:solidFill>
              </a:rPr>
              <a:t>Meet</a:t>
            </a:r>
            <a:r>
              <a:rPr lang="ru-RU" sz="2400" b="1" dirty="0">
                <a:solidFill>
                  <a:prstClr val="black"/>
                </a:solidFill>
              </a:rPr>
              <a:t> и др.</a:t>
            </a:r>
            <a:r>
              <a:rPr lang="ru-RU" sz="2400" dirty="0">
                <a:solidFill>
                  <a:prstClr val="black"/>
                </a:solidFill>
              </a:rPr>
              <a:t>).</a:t>
            </a:r>
          </a:p>
        </p:txBody>
      </p:sp>
      <p:sp>
        <p:nvSpPr>
          <p:cNvPr id="5" name="Фигура, имеющая форму буквы L 4"/>
          <p:cNvSpPr/>
          <p:nvPr/>
        </p:nvSpPr>
        <p:spPr>
          <a:xfrm rot="18923053">
            <a:off x="754807" y="2743633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966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6" y="44944"/>
            <a:ext cx="10286933" cy="1143000"/>
          </a:xfrm>
        </p:spPr>
        <p:txBody>
          <a:bodyPr>
            <a:normAutofit/>
          </a:bodyPr>
          <a:lstStyle/>
          <a:p>
            <a:r>
              <a:rPr lang="ru-RU" sz="2933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03445" y="1175193"/>
            <a:ext cx="8736971" cy="15361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07435" y="2852937"/>
            <a:ext cx="100811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sz="2400" b="1" dirty="0">
                <a:solidFill>
                  <a:srgbClr val="FF0000"/>
                </a:solidFill>
              </a:rPr>
              <a:t>Педагогическим работникам </a:t>
            </a:r>
            <a:r>
              <a:rPr lang="ru-RU" sz="2400" dirty="0">
                <a:solidFill>
                  <a:prstClr val="black"/>
                </a:solidFill>
              </a:rPr>
              <a:t>образовательной организации при </a:t>
            </a:r>
          </a:p>
          <a:p>
            <a:pPr algn="just"/>
            <a:r>
              <a:rPr lang="ru-RU" sz="2400" dirty="0">
                <a:solidFill>
                  <a:prstClr val="black"/>
                </a:solidFill>
              </a:rPr>
              <a:t>дополнительных общеобразовательных программ с применением электронного обучения и дистанционных образовательных технологий:</a:t>
            </a:r>
          </a:p>
          <a:p>
            <a:pPr marL="380990" indent="-380990" algn="just"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prstClr val="black"/>
                </a:solidFill>
              </a:rPr>
              <a:t>рекомендуется планировать свою педагогическую деятельность с учетом системы дистанционного обучения, создавать простейшие, нужные для обучающихся, ресурсы и задания;</a:t>
            </a:r>
          </a:p>
          <a:p>
            <a:pPr marL="380990" indent="-380990" algn="just"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prstClr val="black"/>
                </a:solidFill>
              </a:rPr>
              <a:t>выражать свое отношение к работам обучающихся в виде текстовых или аудио рецензий, устных онлайн консультаций.</a:t>
            </a:r>
          </a:p>
        </p:txBody>
      </p:sp>
      <p:sp>
        <p:nvSpPr>
          <p:cNvPr id="5" name="Фигура, имеющая форму буквы L 4"/>
          <p:cNvSpPr/>
          <p:nvPr/>
        </p:nvSpPr>
        <p:spPr>
          <a:xfrm rot="18923053">
            <a:off x="754807" y="2743633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57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6" y="44944"/>
            <a:ext cx="10286933" cy="1143000"/>
          </a:xfrm>
        </p:spPr>
        <p:txBody>
          <a:bodyPr>
            <a:normAutofit/>
          </a:bodyPr>
          <a:lstStyle/>
          <a:p>
            <a:r>
              <a:rPr lang="ru-RU" sz="2933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03445" y="1175193"/>
            <a:ext cx="8736971" cy="15361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07435" y="2852937"/>
            <a:ext cx="100811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sz="2400" dirty="0">
                <a:solidFill>
                  <a:prstClr val="black"/>
                </a:solidFill>
              </a:rPr>
              <a:t>При реализации дополнительных общеобразовательных программ с применением электронного обучения и дистанционных образовательных технологий руководителю либо иному уполномоченному должностному лицу образовательной организации рекомендуется взять на себя </a:t>
            </a:r>
            <a:r>
              <a:rPr lang="ru-RU" sz="2400" b="1" dirty="0">
                <a:solidFill>
                  <a:srgbClr val="FF0000"/>
                </a:solidFill>
              </a:rPr>
              <a:t>организацию ежедневного мониторинга </a:t>
            </a:r>
            <a:r>
              <a:rPr lang="ru-RU" sz="2400" dirty="0">
                <a:solidFill>
                  <a:prstClr val="black"/>
                </a:solidFill>
              </a:rPr>
              <a:t>фактически присутствующих обучающихся с применением электронного обучения, дистанционных образовательных технологий и тех, кто по болезни временно не участвует в образовательном процессе (заболевшие обучающиеся).</a:t>
            </a:r>
          </a:p>
        </p:txBody>
      </p:sp>
      <p:sp>
        <p:nvSpPr>
          <p:cNvPr id="5" name="Фигура, имеющая форму буквы L 4"/>
          <p:cNvSpPr/>
          <p:nvPr/>
        </p:nvSpPr>
        <p:spPr>
          <a:xfrm rot="18923053">
            <a:off x="754807" y="2743633"/>
            <a:ext cx="287384" cy="476472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240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38216" y="190477"/>
            <a:ext cx="10763325" cy="6812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prstClr val="white"/>
                </a:solidFill>
              </a:rPr>
              <a:t>ВАЖНО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38216" y="915182"/>
            <a:ext cx="10763325" cy="60959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667523"/>
            <a:ext cx="12192000" cy="190477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pic>
        <p:nvPicPr>
          <p:cNvPr id="1026" name="Picture 2" descr="C:\Users\Админ\Downloads\4708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459" y="79215"/>
            <a:ext cx="855119" cy="990687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3393" y="1316765"/>
            <a:ext cx="8702887" cy="2400267"/>
          </a:xfrm>
        </p:spPr>
        <p:txBody>
          <a:bodyPr>
            <a:normAutofit fontScale="92500" lnSpcReduction="10000"/>
          </a:bodyPr>
          <a:lstStyle/>
          <a:p>
            <a:r>
              <a:rPr lang="ru-RU" sz="2933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hlinkClick r:id="rId3" action="ppaction://hlinksldjump"/>
              </a:rPr>
              <a:t>мероприятия из календарей общероссийских и региональных значимых мероприятий</a:t>
            </a:r>
            <a:r>
              <a:rPr lang="ru-RU" sz="2933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в том числе посвящённых Году памяти и славы в РФ</a:t>
            </a:r>
          </a:p>
          <a:p>
            <a:r>
              <a:rPr lang="ru-RU" sz="2933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информационные баннеры для родителей и детей</a:t>
            </a:r>
          </a:p>
        </p:txBody>
      </p:sp>
      <p:pic>
        <p:nvPicPr>
          <p:cNvPr id="7" name="Picture 2" descr="Телефон доверия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692" y="3859166"/>
            <a:ext cx="2286000" cy="215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email"/>
          <a:srcRect/>
          <a:stretch/>
        </p:blipFill>
        <p:spPr>
          <a:xfrm>
            <a:off x="3094842" y="3969861"/>
            <a:ext cx="9097159" cy="1984835"/>
          </a:xfrm>
          <a:prstGeom prst="rect">
            <a:avLst/>
          </a:prstGeom>
        </p:spPr>
      </p:pic>
      <p:pic>
        <p:nvPicPr>
          <p:cNvPr id="1028" name="Picture 4" descr="http://pobeda.somb.ru/wp-content/uploads/2019/12/07r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2985" y="1316766"/>
            <a:ext cx="2555987" cy="25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741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38216" y="233895"/>
            <a:ext cx="10763325" cy="6812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prstClr val="white"/>
                </a:solidFill>
              </a:rPr>
              <a:t>Информационная безопасность</a:t>
            </a:r>
            <a:endParaRPr lang="ru-RU" sz="4000" b="1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38216" y="915182"/>
            <a:ext cx="10763325" cy="60959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667523"/>
            <a:ext cx="12192000" cy="190477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pic>
        <p:nvPicPr>
          <p:cNvPr id="1026" name="Picture 2" descr="C:\Users\Админ\Downloads\4708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459" y="79215"/>
            <a:ext cx="855119" cy="990687"/>
          </a:xfrm>
          <a:prstGeom prst="rect">
            <a:avLst/>
          </a:prstGeom>
          <a:noFill/>
        </p:spPr>
      </p:pic>
      <p:pic>
        <p:nvPicPr>
          <p:cNvPr id="9" name="Picture 2" descr="https://www.alem-edu.kz/wp-content/uploads/2020/04/De55rzTXcAAjsDV-1.jpg-large-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8554" y="1069902"/>
            <a:ext cx="7883223" cy="5502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2430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47595" y="260647"/>
            <a:ext cx="6871787" cy="627736"/>
          </a:xfrm>
          <a:prstGeom prst="rect">
            <a:avLst/>
          </a:prstGeom>
        </p:spPr>
        <p:txBody>
          <a:bodyPr vert="horz" wrap="square" lIns="0" tIns="12065" rIns="0" bIns="0" rtlCol="0" anchor="ctr">
            <a:spAutoFit/>
          </a:bodyPr>
          <a:lstStyle/>
          <a:p>
            <a:pPr marL="12700">
              <a:spcBef>
                <a:spcPts val="95"/>
              </a:spcBef>
            </a:pPr>
            <a:r>
              <a:rPr sz="4000" b="1" spc="-5" dirty="0">
                <a:solidFill>
                  <a:srgbClr val="0070C0"/>
                </a:solidFill>
              </a:rPr>
              <a:t>О </a:t>
            </a:r>
            <a:r>
              <a:rPr sz="4000" b="1" spc="-15" dirty="0">
                <a:solidFill>
                  <a:srgbClr val="0070C0"/>
                </a:solidFill>
              </a:rPr>
              <a:t>Фонде </a:t>
            </a:r>
            <a:r>
              <a:rPr sz="4000" b="1" spc="-5" dirty="0">
                <a:solidFill>
                  <a:srgbClr val="0070C0"/>
                </a:solidFill>
              </a:rPr>
              <a:t>Развития</a:t>
            </a:r>
            <a:r>
              <a:rPr sz="4000" b="1" spc="-15" dirty="0">
                <a:solidFill>
                  <a:srgbClr val="0070C0"/>
                </a:solidFill>
              </a:rPr>
              <a:t> </a:t>
            </a:r>
            <a:r>
              <a:rPr sz="4000" b="1" spc="-11" dirty="0">
                <a:solidFill>
                  <a:srgbClr val="0070C0"/>
                </a:solidFill>
              </a:rPr>
              <a:t>Интернет</a:t>
            </a:r>
            <a:endParaRPr sz="4000" b="1" dirty="0">
              <a:solidFill>
                <a:srgbClr val="0070C0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2579915" y="1273630"/>
            <a:ext cx="2384188" cy="1745415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31325" y="2984273"/>
            <a:ext cx="2091427" cy="804067"/>
          </a:xfrm>
          <a:prstGeom prst="rect">
            <a:avLst/>
          </a:prstGeom>
        </p:spPr>
        <p:txBody>
          <a:bodyPr vert="horz" wrap="square" lIns="0" tIns="34291" rIns="0" bIns="0" rtlCol="0">
            <a:spAutoFit/>
          </a:bodyPr>
          <a:lstStyle/>
          <a:p>
            <a:pPr marL="12065" marR="5080" algn="ctr">
              <a:lnSpc>
                <a:spcPts val="1540"/>
              </a:lnSpc>
              <a:spcBef>
                <a:spcPts val="271"/>
              </a:spcBef>
            </a:pPr>
            <a:r>
              <a:rPr sz="1600" b="1" dirty="0">
                <a:solidFill>
                  <a:prstClr val="black"/>
                </a:solidFill>
                <a:cs typeface="Calibri"/>
              </a:rPr>
              <a:t>Официальный </a:t>
            </a:r>
            <a:r>
              <a:rPr sz="1600" b="1" spc="-5" dirty="0">
                <a:solidFill>
                  <a:prstClr val="black"/>
                </a:solidFill>
                <a:cs typeface="Calibri"/>
              </a:rPr>
              <a:t>сайт</a:t>
            </a:r>
            <a:r>
              <a:rPr sz="1600" b="1" spc="-95" dirty="0">
                <a:solidFill>
                  <a:prstClr val="black"/>
                </a:solidFill>
                <a:cs typeface="Calibri"/>
              </a:rPr>
              <a:t> </a:t>
            </a:r>
            <a:r>
              <a:rPr sz="1600" b="1" dirty="0">
                <a:solidFill>
                  <a:prstClr val="black"/>
                </a:solidFill>
                <a:cs typeface="Calibri"/>
              </a:rPr>
              <a:t>Фонда  </a:t>
            </a:r>
            <a:r>
              <a:rPr sz="1600" b="1" spc="-5" dirty="0">
                <a:solidFill>
                  <a:prstClr val="black"/>
                </a:solidFill>
                <a:cs typeface="Calibri"/>
              </a:rPr>
              <a:t>Развития Интернет:  </a:t>
            </a:r>
            <a:r>
              <a:rPr sz="1600" b="1" u="sng" spc="-11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3"/>
              </a:rPr>
              <a:t>http://www.fid.su/</a:t>
            </a:r>
            <a:endParaRPr sz="1600" b="1">
              <a:solidFill>
                <a:prstClr val="black"/>
              </a:solidFill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086727" y="1228330"/>
            <a:ext cx="2384188" cy="1745415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91627" y="3092706"/>
            <a:ext cx="2279288" cy="82137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1611"/>
              </a:lnSpc>
              <a:spcBef>
                <a:spcPts val="105"/>
              </a:spcBef>
            </a:pPr>
            <a:r>
              <a:rPr sz="1600" b="1" dirty="0">
                <a:solidFill>
                  <a:prstClr val="black"/>
                </a:solidFill>
                <a:cs typeface="Calibri"/>
              </a:rPr>
              <a:t>Информационный</a:t>
            </a:r>
            <a:r>
              <a:rPr sz="1600" b="1" spc="-100" dirty="0">
                <a:solidFill>
                  <a:prstClr val="black"/>
                </a:solidFill>
                <a:cs typeface="Calibri"/>
              </a:rPr>
              <a:t> </a:t>
            </a:r>
            <a:r>
              <a:rPr sz="1600" b="1" spc="-5" dirty="0">
                <a:solidFill>
                  <a:prstClr val="black"/>
                </a:solidFill>
                <a:cs typeface="Calibri"/>
              </a:rPr>
              <a:t>портал</a:t>
            </a:r>
            <a:endParaRPr sz="1600" b="1" dirty="0">
              <a:solidFill>
                <a:prstClr val="black"/>
              </a:solidFill>
              <a:cs typeface="Calibri"/>
            </a:endParaRPr>
          </a:p>
          <a:p>
            <a:pPr marL="105408" marR="97788" algn="ctr">
              <a:lnSpc>
                <a:spcPts val="1540"/>
              </a:lnSpc>
              <a:spcBef>
                <a:spcPts val="95"/>
              </a:spcBef>
            </a:pPr>
            <a:r>
              <a:rPr sz="1600" b="1" spc="-5" dirty="0">
                <a:solidFill>
                  <a:prstClr val="black"/>
                </a:solidFill>
                <a:cs typeface="Calibri"/>
              </a:rPr>
              <a:t>«Дети </a:t>
            </a:r>
            <a:r>
              <a:rPr sz="1600" b="1" spc="-11" dirty="0">
                <a:solidFill>
                  <a:prstClr val="black"/>
                </a:solidFill>
                <a:cs typeface="Calibri"/>
              </a:rPr>
              <a:t>России</a:t>
            </a:r>
            <a:r>
              <a:rPr sz="1600" b="1" spc="-60" dirty="0">
                <a:solidFill>
                  <a:prstClr val="black"/>
                </a:solidFill>
                <a:cs typeface="Calibri"/>
              </a:rPr>
              <a:t> </a:t>
            </a:r>
            <a:r>
              <a:rPr sz="1600" b="1" spc="-5" dirty="0">
                <a:solidFill>
                  <a:prstClr val="black"/>
                </a:solidFill>
                <a:cs typeface="Calibri"/>
              </a:rPr>
              <a:t>Онлайн»:  </a:t>
            </a:r>
            <a:r>
              <a:rPr sz="1600" b="1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5"/>
              </a:rPr>
              <a:t>http://detionline.com/</a:t>
            </a:r>
            <a:endParaRPr sz="1600" b="1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569491" y="1303965"/>
            <a:ext cx="2384188" cy="1747083"/>
          </a:xfrm>
          <a:prstGeom prst="rect">
            <a:avLst/>
          </a:prstGeom>
          <a:blipFill>
            <a:blip r:embed="rId6" cstate="email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000" b="1">
              <a:solidFill>
                <a:prstClr val="black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77504" y="3069892"/>
            <a:ext cx="2315673" cy="970780"/>
          </a:xfrm>
          <a:prstGeom prst="rect">
            <a:avLst/>
          </a:prstGeom>
        </p:spPr>
        <p:txBody>
          <a:bodyPr vert="horz" wrap="square" lIns="0" tIns="34291" rIns="0" bIns="0" rtlCol="0">
            <a:spAutoFit/>
          </a:bodyPr>
          <a:lstStyle/>
          <a:p>
            <a:pPr marL="304792" marR="231134" indent="91438">
              <a:lnSpc>
                <a:spcPts val="1540"/>
              </a:lnSpc>
              <a:spcBef>
                <a:spcPts val="271"/>
              </a:spcBef>
            </a:pPr>
            <a:r>
              <a:rPr sz="1600" b="1" spc="-11" dirty="0">
                <a:solidFill>
                  <a:prstClr val="black"/>
                </a:solidFill>
                <a:cs typeface="Calibri"/>
              </a:rPr>
              <a:t>Журнал </a:t>
            </a:r>
            <a:r>
              <a:rPr sz="1600" b="1" spc="-5" dirty="0">
                <a:solidFill>
                  <a:prstClr val="black"/>
                </a:solidFill>
                <a:cs typeface="Calibri"/>
              </a:rPr>
              <a:t>«Дети </a:t>
            </a:r>
            <a:r>
              <a:rPr sz="1600" b="1" dirty="0">
                <a:solidFill>
                  <a:prstClr val="black"/>
                </a:solidFill>
                <a:cs typeface="Calibri"/>
              </a:rPr>
              <a:t>в  </a:t>
            </a:r>
            <a:r>
              <a:rPr sz="1600" b="1" spc="-5" dirty="0">
                <a:solidFill>
                  <a:prstClr val="black"/>
                </a:solidFill>
                <a:cs typeface="Calibri"/>
              </a:rPr>
              <a:t>информационном</a:t>
            </a:r>
            <a:endParaRPr sz="1600" b="1" dirty="0">
              <a:solidFill>
                <a:prstClr val="black"/>
              </a:solidFill>
              <a:cs typeface="Calibri"/>
            </a:endParaRPr>
          </a:p>
          <a:p>
            <a:pPr marL="567040">
              <a:lnSpc>
                <a:spcPts val="1455"/>
              </a:lnSpc>
            </a:pPr>
            <a:r>
              <a:rPr sz="1600" b="1" spc="-5" dirty="0">
                <a:solidFill>
                  <a:prstClr val="black"/>
                </a:solidFill>
                <a:cs typeface="Calibri"/>
              </a:rPr>
              <a:t>обществе»:</a:t>
            </a:r>
            <a:endParaRPr sz="1600" b="1" dirty="0">
              <a:solidFill>
                <a:prstClr val="black"/>
              </a:solidFill>
              <a:cs typeface="Calibri"/>
            </a:endParaRPr>
          </a:p>
          <a:p>
            <a:pPr marL="12700">
              <a:lnSpc>
                <a:spcPts val="1391"/>
              </a:lnSpc>
            </a:pPr>
            <a:r>
              <a:rPr sz="1467" b="1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7"/>
              </a:rPr>
              <a:t>http://detionline.com/journal/</a:t>
            </a:r>
            <a:endParaRPr sz="1467" b="1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579915" y="3936058"/>
            <a:ext cx="2384188" cy="1745415"/>
          </a:xfrm>
          <a:prstGeom prst="rect">
            <a:avLst/>
          </a:prstGeom>
          <a:blipFill>
            <a:blip r:embed="rId8" cstate="email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000" b="1">
              <a:solidFill>
                <a:prstClr val="black"/>
              </a:solidFill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690433" y="5632753"/>
            <a:ext cx="2171691" cy="611707"/>
          </a:xfrm>
          <a:prstGeom prst="rect">
            <a:avLst/>
          </a:prstGeom>
        </p:spPr>
        <p:txBody>
          <a:bodyPr vert="horz" wrap="square" lIns="0" tIns="34291" rIns="0" bIns="0" rtlCol="0">
            <a:spAutoFit/>
          </a:bodyPr>
          <a:lstStyle/>
          <a:p>
            <a:pPr marL="12065" marR="5080" indent="-1271" algn="ctr">
              <a:lnSpc>
                <a:spcPts val="1540"/>
              </a:lnSpc>
              <a:spcBef>
                <a:spcPts val="271"/>
              </a:spcBef>
            </a:pPr>
            <a:r>
              <a:rPr sz="1600" b="1" spc="-5" dirty="0">
                <a:solidFill>
                  <a:prstClr val="black"/>
                </a:solidFill>
                <a:cs typeface="Calibri"/>
              </a:rPr>
              <a:t>Facebook:  </a:t>
            </a:r>
            <a:r>
              <a:rPr sz="1600" b="1" u="sng" spc="-2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h</a:t>
            </a:r>
            <a:r>
              <a:rPr sz="1600" b="1" u="sng" spc="-31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t</a:t>
            </a:r>
            <a:r>
              <a:rPr sz="1600" b="1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t</a:t>
            </a:r>
            <a:r>
              <a:rPr sz="1600" b="1" u="sng" spc="-11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p</a:t>
            </a:r>
            <a:r>
              <a:rPr sz="1600" b="1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://w</a:t>
            </a:r>
            <a:r>
              <a:rPr sz="1600" b="1" u="sng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w</a:t>
            </a:r>
            <a:r>
              <a:rPr sz="1600" b="1" u="sng" spc="-8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w</a:t>
            </a:r>
            <a:r>
              <a:rPr sz="1600" b="1" u="sng" spc="-2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.f</a:t>
            </a:r>
            <a:r>
              <a:rPr sz="1600" b="1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a</a:t>
            </a:r>
            <a:r>
              <a:rPr sz="1600" b="1" u="sng" spc="-11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c</a:t>
            </a:r>
            <a:r>
              <a:rPr sz="1600" b="1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e</a:t>
            </a:r>
            <a:r>
              <a:rPr sz="1600" b="1" u="sng" spc="-11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b</a:t>
            </a:r>
            <a:r>
              <a:rPr sz="1600" b="1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o</a:t>
            </a:r>
            <a:r>
              <a:rPr sz="1600" b="1" u="sng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o</a:t>
            </a:r>
            <a:r>
              <a:rPr sz="1600" b="1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k.</a:t>
            </a:r>
            <a:r>
              <a:rPr sz="1600" b="1" u="sng" spc="-1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c</a:t>
            </a:r>
            <a:r>
              <a:rPr sz="1600" b="1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om/F </a:t>
            </a:r>
            <a:r>
              <a:rPr sz="1600" b="1" spc="-5" dirty="0">
                <a:solidFill>
                  <a:srgbClr val="0000FF"/>
                </a:solidFill>
                <a:cs typeface="Calibri"/>
                <a:hlinkClick r:id="rId9"/>
              </a:rPr>
              <a:t> </a:t>
            </a:r>
            <a:r>
              <a:rPr sz="1600" b="1" u="sng" spc="-11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oundIntDev</a:t>
            </a:r>
            <a:endParaRPr sz="1600" b="1">
              <a:solidFill>
                <a:prstClr val="black"/>
              </a:solidFill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060987" y="3940627"/>
            <a:ext cx="2384188" cy="1745416"/>
          </a:xfrm>
          <a:prstGeom prst="rect">
            <a:avLst/>
          </a:prstGeom>
          <a:blipFill>
            <a:blip r:embed="rId10" cstate="email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000" b="1">
              <a:solidFill>
                <a:prstClr val="black"/>
              </a:solidFill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230146" y="5681472"/>
            <a:ext cx="2097349" cy="611707"/>
          </a:xfrm>
          <a:prstGeom prst="rect">
            <a:avLst/>
          </a:prstGeom>
        </p:spPr>
        <p:txBody>
          <a:bodyPr vert="horz" wrap="square" lIns="0" tIns="34291" rIns="0" bIns="0" rtlCol="0">
            <a:spAutoFit/>
          </a:bodyPr>
          <a:lstStyle/>
          <a:p>
            <a:pPr marL="12700" marR="5080" algn="ctr">
              <a:lnSpc>
                <a:spcPts val="1540"/>
              </a:lnSpc>
              <a:spcBef>
                <a:spcPts val="271"/>
              </a:spcBef>
            </a:pPr>
            <a:r>
              <a:rPr sz="1600" b="1" spc="-5" dirty="0">
                <a:solidFill>
                  <a:prstClr val="black"/>
                </a:solidFill>
                <a:cs typeface="Calibri"/>
              </a:rPr>
              <a:t>ВКонтакте:  </a:t>
            </a:r>
            <a:r>
              <a:rPr sz="1600" b="1" u="sng" spc="-11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11"/>
              </a:rPr>
              <a:t>http://vk.com/club2773667 </a:t>
            </a:r>
            <a:r>
              <a:rPr sz="1600" b="1" spc="-11" dirty="0">
                <a:solidFill>
                  <a:srgbClr val="0000FF"/>
                </a:solidFill>
                <a:cs typeface="Calibri"/>
                <a:hlinkClick r:id="rId11"/>
              </a:rPr>
              <a:t> </a:t>
            </a:r>
            <a:r>
              <a:rPr sz="1600" b="1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11"/>
              </a:rPr>
              <a:t>7</a:t>
            </a:r>
            <a:endParaRPr sz="1600" b="1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569491" y="3905576"/>
            <a:ext cx="2384188" cy="1745416"/>
          </a:xfrm>
          <a:prstGeom prst="rect">
            <a:avLst/>
          </a:prstGeom>
          <a:blipFill>
            <a:blip r:embed="rId12" cstate="email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000" b="1">
              <a:solidFill>
                <a:prstClr val="black"/>
              </a:solidFill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750511" y="5618453"/>
            <a:ext cx="2036165" cy="782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1" algn="ctr">
              <a:lnSpc>
                <a:spcPts val="1611"/>
              </a:lnSpc>
              <a:spcBef>
                <a:spcPts val="100"/>
              </a:spcBef>
            </a:pPr>
            <a:r>
              <a:rPr sz="1600" b="1" dirty="0">
                <a:solidFill>
                  <a:prstClr val="black"/>
                </a:solidFill>
                <a:cs typeface="Calibri"/>
              </a:rPr>
              <a:t>Линия</a:t>
            </a:r>
            <a:r>
              <a:rPr sz="1600" b="1" spc="-105" dirty="0">
                <a:solidFill>
                  <a:prstClr val="black"/>
                </a:solidFill>
                <a:cs typeface="Calibri"/>
              </a:rPr>
              <a:t> </a:t>
            </a:r>
            <a:r>
              <a:rPr sz="1600" b="1" dirty="0">
                <a:solidFill>
                  <a:prstClr val="black"/>
                </a:solidFill>
                <a:cs typeface="Calibri"/>
              </a:rPr>
              <a:t>помощи</a:t>
            </a:r>
            <a:endParaRPr sz="1600" b="1">
              <a:solidFill>
                <a:prstClr val="black"/>
              </a:solidFill>
              <a:cs typeface="Calibri"/>
            </a:endParaRPr>
          </a:p>
          <a:p>
            <a:pPr marL="635" algn="ctr">
              <a:lnSpc>
                <a:spcPts val="1551"/>
              </a:lnSpc>
            </a:pPr>
            <a:r>
              <a:rPr sz="1600" b="1" spc="-5" dirty="0">
                <a:solidFill>
                  <a:prstClr val="black"/>
                </a:solidFill>
                <a:cs typeface="Calibri"/>
              </a:rPr>
              <a:t>«Дети</a:t>
            </a:r>
            <a:r>
              <a:rPr sz="1600" b="1" spc="-85" dirty="0">
                <a:solidFill>
                  <a:prstClr val="black"/>
                </a:solidFill>
                <a:cs typeface="Calibri"/>
              </a:rPr>
              <a:t> </a:t>
            </a:r>
            <a:r>
              <a:rPr sz="1600" b="1" spc="-5" dirty="0">
                <a:solidFill>
                  <a:prstClr val="black"/>
                </a:solidFill>
                <a:cs typeface="Calibri"/>
              </a:rPr>
              <a:t>Онлайн»</a:t>
            </a:r>
            <a:endParaRPr sz="1600" b="1">
              <a:solidFill>
                <a:prstClr val="black"/>
              </a:solidFill>
              <a:cs typeface="Calibri"/>
            </a:endParaRPr>
          </a:p>
          <a:p>
            <a:pPr algn="ctr">
              <a:lnSpc>
                <a:spcPts val="1385"/>
              </a:lnSpc>
            </a:pPr>
            <a:r>
              <a:rPr sz="1467" b="1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13"/>
              </a:rPr>
              <a:t>http://detionline.com/</a:t>
            </a:r>
            <a:r>
              <a:rPr sz="1467" b="1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mbria"/>
                <a:cs typeface="Cambria"/>
                <a:hlinkClick r:id="rId13"/>
              </a:rPr>
              <a:t>helpline</a:t>
            </a:r>
            <a:endParaRPr sz="1467" b="1">
              <a:solidFill>
                <a:prstClr val="black"/>
              </a:solidFill>
              <a:latin typeface="Cambria"/>
              <a:cs typeface="Cambri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854937" y="6609116"/>
            <a:ext cx="294799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000" spc="-11" dirty="0">
                <a:solidFill>
                  <a:srgbClr val="FFFFFF"/>
                </a:solidFill>
                <a:cs typeface="Calibri"/>
              </a:rPr>
              <a:t>Благодарим </a:t>
            </a:r>
            <a:r>
              <a:rPr sz="2000" dirty="0">
                <a:solidFill>
                  <a:srgbClr val="FFFFFF"/>
                </a:solidFill>
                <a:cs typeface="Calibri"/>
              </a:rPr>
              <a:t>за</a:t>
            </a:r>
            <a:r>
              <a:rPr sz="2000" spc="-71" dirty="0">
                <a:solidFill>
                  <a:srgbClr val="FFFFFF"/>
                </a:solidFill>
                <a:cs typeface="Calibri"/>
              </a:rPr>
              <a:t> </a:t>
            </a:r>
            <a:r>
              <a:rPr sz="2000" spc="-5" dirty="0">
                <a:solidFill>
                  <a:srgbClr val="FFFFFF"/>
                </a:solidFill>
                <a:cs typeface="Calibri"/>
              </a:rPr>
              <a:t>внимание!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069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040910" y="235670"/>
            <a:ext cx="4822690" cy="725864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1225486" y="1216449"/>
            <a:ext cx="10712700" cy="491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600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84" t="15001" r="7248" b="4069"/>
          <a:stretch/>
        </p:blipFill>
        <p:spPr bwMode="auto">
          <a:xfrm>
            <a:off x="623392" y="1019385"/>
            <a:ext cx="11289717" cy="579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01543" y="175391"/>
            <a:ext cx="5512987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>
                <a:solidFill>
                  <a:prstClr val="black"/>
                </a:solidFill>
                <a:hlinkClick r:id="rId3"/>
              </a:rPr>
              <a:t>www.скф.единыйурок.рф</a:t>
            </a:r>
            <a:r>
              <a:rPr lang="ru-RU" sz="3600" b="1" dirty="0">
                <a:solidFill>
                  <a:prstClr val="black"/>
                </a:solidFill>
              </a:rPr>
              <a:t> </a:t>
            </a:r>
          </a:p>
        </p:txBody>
      </p:sp>
      <p:pic>
        <p:nvPicPr>
          <p:cNvPr id="9218" name="Picture 2" descr="http://pngimg.com/uploads/exclamation_mark/exclamation_mark_PNG3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80455" y="1695452"/>
            <a:ext cx="769359" cy="668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pngimg.com/uploads/exclamation_mark/exclamation_mark_PNG3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67561" y="5971339"/>
            <a:ext cx="769359" cy="668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pngimg.com/uploads/exclamation_mark/exclamation_mark_PNG3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23381" y="4293096"/>
            <a:ext cx="769359" cy="668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ngimg.com/uploads/exclamation_mark/exclamation_mark_PNG3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67561" y="5157192"/>
            <a:ext cx="769359" cy="668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127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67" y="38975"/>
            <a:ext cx="10224459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/>
            </a:r>
            <a:br>
              <a:rPr lang="ru-RU" dirty="0"/>
            </a:br>
            <a:r>
              <a:rPr lang="ru-RU" sz="3600" dirty="0">
                <a:hlinkClick r:id="rId2"/>
              </a:rPr>
              <a:t>Методические рекомендации по рациональной организации занятий с применением электронного обучения и дистанционных образовательных технологий</a:t>
            </a:r>
            <a:endParaRPr lang="ru-RU" sz="36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15413" y="1892829"/>
            <a:ext cx="5760640" cy="47933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655840" y="2948947"/>
            <a:ext cx="6941189" cy="1925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5465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413" y="164638"/>
            <a:ext cx="10972800" cy="1152127"/>
          </a:xfrm>
        </p:spPr>
        <p:txBody>
          <a:bodyPr>
            <a:noAutofit/>
          </a:bodyPr>
          <a:lstStyle/>
          <a:p>
            <a:r>
              <a:rPr lang="ru-RU" sz="2133" b="1" dirty="0"/>
              <a:t/>
            </a:r>
            <a:br>
              <a:rPr lang="ru-RU" sz="2133" b="1" dirty="0"/>
            </a:br>
            <a:r>
              <a:rPr lang="ru-RU" sz="2133" b="1" dirty="0">
                <a:hlinkClick r:id="rId2"/>
              </a:rPr>
              <a:t>Письмо </a:t>
            </a:r>
            <a:r>
              <a:rPr lang="ru-RU" sz="2133" b="1" dirty="0" err="1">
                <a:hlinkClick r:id="rId2"/>
              </a:rPr>
              <a:t>Минкомсвязи</a:t>
            </a:r>
            <a:r>
              <a:rPr lang="ru-RU" sz="2133" b="1" dirty="0">
                <a:hlinkClick r:id="rId2"/>
              </a:rPr>
              <a:t> России от 10.04.2020 N ЛБ-С-088-8929 "О направлении методических рекомендаций" (вместе с "Методическими рекомендациями для общеобразовательных организаций по обеспечению комплексной безопасности")</a:t>
            </a:r>
            <a:endParaRPr lang="ru-RU" sz="2133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23392" y="1796819"/>
            <a:ext cx="10836763" cy="2208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815414" y="4485117"/>
            <a:ext cx="10574965" cy="8549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prstClr val="black"/>
                </a:solidFill>
              </a:rPr>
              <a:t>Письмо МО Оренбургской области</a:t>
            </a:r>
            <a:br>
              <a:rPr lang="ru-RU" sz="3200" b="1" dirty="0">
                <a:solidFill>
                  <a:prstClr val="black"/>
                </a:solidFill>
              </a:rPr>
            </a:br>
            <a:r>
              <a:rPr lang="ru-RU" sz="3200" b="1" dirty="0">
                <a:solidFill>
                  <a:prstClr val="black"/>
                </a:solidFill>
              </a:rPr>
              <a:t> №01-23/2612 от 30.04.2020</a:t>
            </a:r>
          </a:p>
        </p:txBody>
      </p:sp>
    </p:spTree>
    <p:extLst>
      <p:ext uri="{BB962C8B-B14F-4D97-AF65-F5344CB8AC3E}">
        <p14:creationId xmlns:p14="http://schemas.microsoft.com/office/powerpoint/2010/main" xmlns="" val="139960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67523"/>
            <a:ext cx="12192000" cy="190477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pic>
        <p:nvPicPr>
          <p:cNvPr id="1026" name="Picture 2" descr="C:\Users\Админ\Downloads\4708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459" y="79215"/>
            <a:ext cx="855119" cy="990687"/>
          </a:xfrm>
          <a:prstGeom prst="rect">
            <a:avLst/>
          </a:prstGeom>
          <a:noFill/>
        </p:spPr>
      </p:pic>
      <p:pic>
        <p:nvPicPr>
          <p:cNvPr id="2050" name="Picture 2" descr="http://vsks.ru/common/publication/original/p_6230b730d68ce5ab9c0a6893ffc0e781ecb5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4406" y="79215"/>
            <a:ext cx="7805395" cy="654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543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31074" y="1263192"/>
            <a:ext cx="11201602" cy="5147035"/>
          </a:xfrm>
        </p:spPr>
        <p:txBody>
          <a:bodyPr>
            <a:no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2000" dirty="0" smtClean="0"/>
              <a:t>Письмо </a:t>
            </a:r>
            <a:r>
              <a:rPr lang="ru-RU" sz="2000" dirty="0"/>
              <a:t>Федеральной службы по надзору в сфере защиты прав потребителей и благополучия человека от 12 мая 2020 г. № 02/9060-2020-24 “О направлении рекомендаций по организации работы образовательных организаций в условиях распространения COVID-19</a:t>
            </a:r>
            <a:r>
              <a:rPr lang="ru-RU" sz="2000" dirty="0" smtClean="0"/>
              <a:t>”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Постановление Главного государственного санитарного врача Российской Федерации от 22.05.2020 № 15 «Об утверждении санитарно-эпидемиологических правил СП 3.1.3597-20 "Профилактика новой коронавирусной инфекции (COVID-19)»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 smtClean="0"/>
              <a:t>Постановление </a:t>
            </a:r>
            <a:r>
              <a:rPr lang="ru-RU" sz="2000" dirty="0"/>
              <a:t>Главного государственного санитарного врача РФ </a:t>
            </a:r>
            <a:r>
              <a:rPr lang="ru-RU" sz="2000" b="1" dirty="0"/>
              <a:t>от 30 июня 2020 г. N 16 </a:t>
            </a:r>
            <a:r>
              <a:rPr lang="ru-RU" sz="2000" dirty="0"/>
              <a:t>“Об утверждении санитарно-эпидемиологических правил СП 3.1/2.4.3598-20 "Санитарно-эпидемиологические требования к устройству, содержанию и организации работы образовательных организаций и других объектов социальной инфраструктуры для детей и молодежи в условиях распространения новой коронавирусной инфекции (COVID-19)" </a:t>
            </a:r>
            <a:endParaRPr lang="ru-RU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Постановление Главного государственного санитарного врача Российской Федерации от 13.07.2020 № 20 "О мероприятиях по профилактике гриппа и острых респираторных вирусных инфекций, в том числе новой коронавирусной инфекции (COVID-19) в эпидемическом сезоне 2020-2021 </a:t>
            </a:r>
            <a:r>
              <a:rPr lang="ru-RU" sz="2000" dirty="0" smtClean="0"/>
              <a:t>годов« (</a:t>
            </a:r>
            <a:r>
              <a:rPr lang="ru-RU" sz="2000" dirty="0"/>
              <a:t>Зарегистрирован 29.07.2020 № 59091</a:t>
            </a:r>
            <a:r>
              <a:rPr lang="ru-RU" sz="2000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/>
              <a:t>Сайт - </a:t>
            </a:r>
            <a:r>
              <a:rPr lang="en-US" sz="2000" dirty="0">
                <a:hlinkClick r:id="rId3"/>
              </a:rPr>
              <a:t>https://www.rospotrebnadzor.ru</a:t>
            </a:r>
            <a:r>
              <a:rPr lang="en-US" sz="2000" dirty="0" smtClean="0">
                <a:hlinkClick r:id="rId3"/>
              </a:rPr>
              <a:t>/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34801" y="303172"/>
            <a:ext cx="8401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Постановления и рекомендации </a:t>
            </a:r>
            <a:r>
              <a:rPr lang="ru-RU" sz="2800" b="1" dirty="0" err="1" smtClean="0">
                <a:solidFill>
                  <a:schemeClr val="bg1"/>
                </a:solidFill>
              </a:rPr>
              <a:t>Роспотребнадзора</a:t>
            </a:r>
            <a:r>
              <a:rPr lang="ru-RU" sz="2800" b="1" dirty="0" smtClean="0">
                <a:solidFill>
                  <a:schemeClr val="bg1"/>
                </a:solidFill>
              </a:rPr>
              <a:t>: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775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 smtClean="0"/>
              <a:t>СТАНДАРТ БЕЗОПАСНОЙ ДЕЯТЕЛЬНОСТИ ОБРАЗОВАТЕЛЬНОЙ ОРГАНИЗАЦИИ,</a:t>
            </a:r>
            <a:br>
              <a:rPr lang="ru-RU" sz="2400" b="1" dirty="0" smtClean="0"/>
            </a:br>
            <a:r>
              <a:rPr lang="ru-RU" sz="2400" b="1" dirty="0" smtClean="0"/>
              <a:t>РЕАЛИЗУЮЩЕЙ ДОПОЛНИТЕЛЬНЫЕ ОБЩЕОБРАЗОВАТЕЛЬНЫЕ  ОБЩЕРАЗВИВАЮЩИЕ ПРОГРАММЫ</a:t>
            </a:r>
            <a:endParaRPr lang="ru-RU" sz="24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84217" y="1606730"/>
            <a:ext cx="9705703" cy="5188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8010598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22069"/>
            <a:ext cx="10515600" cy="206393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dirty="0"/>
              <a:t>1. В Учреждениях организовать </a:t>
            </a:r>
            <a:r>
              <a:rPr lang="ru-RU" sz="2400" b="1" dirty="0"/>
              <a:t>системную работу по </a:t>
            </a:r>
            <a:r>
              <a:rPr lang="ru-RU" sz="2400" b="1" dirty="0" smtClean="0"/>
              <a:t>ИНФОРМИРОВАНИЮ </a:t>
            </a:r>
            <a:r>
              <a:rPr lang="ru-RU" sz="2400" dirty="0" smtClean="0"/>
              <a:t>работников </a:t>
            </a:r>
            <a:r>
              <a:rPr lang="ru-RU" sz="2400" dirty="0"/>
              <a:t>и обучающихся о рисках распространения новой коронавирусной инфекции C0V1D-19, мерах индивидуальной профилактики, необходимости своевременного обращения за медицинской помощью при появлении первых симптомов </a:t>
            </a:r>
            <a:r>
              <a:rPr lang="ru-RU" sz="2400" dirty="0" smtClean="0"/>
              <a:t>ОРВИ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4326" y="2468879"/>
            <a:ext cx="10515600" cy="3890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- </a:t>
            </a:r>
            <a:r>
              <a:rPr lang="ru-RU" dirty="0"/>
              <a:t>разработать и разместить на информационных стендах Учреждений </a:t>
            </a:r>
            <a:r>
              <a:rPr lang="ru-RU" b="1" dirty="0" smtClean="0"/>
              <a:t>ПАМЯТКУ О МЕРАХ ПРОФИЛАКТИКИ</a:t>
            </a:r>
            <a:r>
              <a:rPr lang="ru-RU" dirty="0" smtClean="0"/>
              <a:t>, </a:t>
            </a:r>
            <a:r>
              <a:rPr lang="ru-RU" dirty="0"/>
              <a:t>правилах личной гигиены в целях </a:t>
            </a:r>
            <a:r>
              <a:rPr lang="ru-RU" dirty="0" smtClean="0"/>
              <a:t>противодействия распространению </a:t>
            </a:r>
            <a:r>
              <a:rPr lang="ru-RU" dirty="0"/>
              <a:t>новой коронавирусной инфекции (C0VID-19);</a:t>
            </a:r>
          </a:p>
          <a:p>
            <a:pPr marL="0" indent="0" algn="just">
              <a:buNone/>
            </a:pPr>
            <a:r>
              <a:rPr lang="ru-RU" dirty="0"/>
              <a:t>- организовать проведение </a:t>
            </a:r>
            <a:r>
              <a:rPr lang="ru-RU" b="1" dirty="0" smtClean="0"/>
              <a:t>РАЗЪЯСНИТЕЛЬНЫХ БЕСЕД С СОТРУДНИКАМИ</a:t>
            </a:r>
            <a:r>
              <a:rPr lang="ru-RU" dirty="0" smtClean="0"/>
              <a:t> Учреждения, внепланового </a:t>
            </a:r>
            <a:r>
              <a:rPr lang="ru-RU" dirty="0"/>
              <a:t>инструктажа по содержанию Памятки, с подписью </a:t>
            </a:r>
            <a:r>
              <a:rPr lang="ru-RU" dirty="0" smtClean="0"/>
              <a:t>инструктируемых в </a:t>
            </a:r>
            <a:r>
              <a:rPr lang="ru-RU" dirty="0"/>
              <a:t>Журнале соответствующей формы (журнал целевого инструктажа, журнал </a:t>
            </a:r>
            <a:r>
              <a:rPr lang="ru-RU" dirty="0" smtClean="0"/>
              <a:t>регистрации инструктажа </a:t>
            </a:r>
            <a:r>
              <a:rPr lang="ru-RU" dirty="0"/>
              <a:t>на рабочем месте)</a:t>
            </a:r>
          </a:p>
        </p:txBody>
      </p:sp>
    </p:spTree>
    <p:extLst>
      <p:ext uri="{BB962C8B-B14F-4D97-AF65-F5344CB8AC3E}">
        <p14:creationId xmlns:p14="http://schemas.microsoft.com/office/powerpoint/2010/main" xmlns="" val="306351784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rospotrebnadzor.ru/files/news/Antiseptik-1980x868px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024" y="927845"/>
            <a:ext cx="11912019" cy="5222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1871076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4251" y="548027"/>
            <a:ext cx="10238017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2. Учреждения </a:t>
            </a:r>
            <a:r>
              <a:rPr lang="ru-RU" sz="2400" dirty="0"/>
              <a:t>открываются и функционируют в соответствии с </a:t>
            </a:r>
            <a:r>
              <a:rPr lang="ru-RU" sz="2400" b="1" dirty="0" smtClean="0"/>
              <a:t>РЕШЕНИЕМ Оперативного штаба</a:t>
            </a:r>
            <a:r>
              <a:rPr lang="ru-RU" sz="2400" dirty="0" smtClean="0"/>
              <a:t> </a:t>
            </a:r>
            <a:r>
              <a:rPr lang="ru-RU" sz="2400" dirty="0"/>
              <a:t>по реализации мер профилактики и контроля </a:t>
            </a:r>
            <a:r>
              <a:rPr lang="ru-RU" sz="2400" dirty="0" smtClean="0"/>
              <a:t>за распространением коронавирусной </a:t>
            </a:r>
            <a:r>
              <a:rPr lang="ru-RU" sz="2400" dirty="0"/>
              <a:t>инфекции в </a:t>
            </a:r>
            <a:r>
              <a:rPr lang="ru-RU" sz="2400" dirty="0" smtClean="0"/>
              <a:t>Оренбургской области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971007" y="2338248"/>
            <a:ext cx="10238017" cy="2873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4831" y="2048100"/>
            <a:ext cx="590642" cy="78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835908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1337" y="315574"/>
            <a:ext cx="9862457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3. Санитарно-гигиенические </a:t>
            </a:r>
            <a:r>
              <a:rPr lang="ru-RU" sz="2800" dirty="0"/>
              <a:t>требования и порядок </a:t>
            </a:r>
            <a:r>
              <a:rPr lang="ru-RU" sz="2800" b="1" dirty="0" smtClean="0"/>
              <a:t>ДОПУСКА</a:t>
            </a:r>
            <a:r>
              <a:rPr lang="ru-RU" sz="2800" dirty="0" smtClean="0"/>
              <a:t> </a:t>
            </a:r>
            <a:r>
              <a:rPr lang="ru-RU" sz="2800" dirty="0"/>
              <a:t>в </a:t>
            </a:r>
            <a:r>
              <a:rPr lang="ru-RU" sz="2800" dirty="0" smtClean="0"/>
              <a:t> Учреждение сотрудников </a:t>
            </a:r>
            <a:r>
              <a:rPr lang="ru-RU" sz="2800" dirty="0"/>
              <a:t>и обучающихся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901337" y="1674628"/>
            <a:ext cx="10293072" cy="3255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2491" y="2441367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4088" y="1368544"/>
            <a:ext cx="459700" cy="61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8268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45237" y="235670"/>
            <a:ext cx="7341121" cy="612742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950625" y="961534"/>
            <a:ext cx="10323833" cy="570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9335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1337" y="315574"/>
            <a:ext cx="9862457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3. Санитарно-гигиенические </a:t>
            </a:r>
            <a:r>
              <a:rPr lang="ru-RU" sz="2800" dirty="0"/>
              <a:t>требования и порядок </a:t>
            </a:r>
            <a:r>
              <a:rPr lang="ru-RU" sz="2800" b="1" dirty="0" smtClean="0"/>
              <a:t>ДОПУСКА</a:t>
            </a:r>
            <a:r>
              <a:rPr lang="ru-RU" sz="2800" dirty="0" smtClean="0"/>
              <a:t> </a:t>
            </a:r>
            <a:r>
              <a:rPr lang="ru-RU" sz="2800" dirty="0"/>
              <a:t>в </a:t>
            </a:r>
            <a:r>
              <a:rPr lang="ru-RU" sz="2800" dirty="0" smtClean="0"/>
              <a:t> Учреждение сотрудников </a:t>
            </a:r>
            <a:r>
              <a:rPr lang="ru-RU" sz="2800" dirty="0"/>
              <a:t>и обучающихся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901337" y="1933303"/>
            <a:ext cx="10443429" cy="3317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8187" y="2506677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8187" y="3395650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3356" y="1802674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8095122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6583" y="433141"/>
            <a:ext cx="9348651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4. Алгоритм </a:t>
            </a:r>
            <a:r>
              <a:rPr lang="ru-RU" sz="2400" dirty="0"/>
              <a:t>действий в случае </a:t>
            </a:r>
            <a:r>
              <a:rPr lang="ru-RU" sz="2400" b="1" dirty="0" smtClean="0"/>
              <a:t>ПОДОЗРЕНИЯ ЗАБОЛЕВАНИЯ </a:t>
            </a:r>
            <a:r>
              <a:rPr lang="ru-RU" sz="2400" dirty="0" smtClean="0"/>
              <a:t>новой коронавирусной </a:t>
            </a:r>
            <a:r>
              <a:rPr lang="ru-RU" sz="2400" dirty="0"/>
              <a:t>инфекцией COVID-19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332412" y="1645920"/>
            <a:ext cx="9632004" cy="1854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9054" y="1555169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332412" y="3592286"/>
            <a:ext cx="9635141" cy="171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5354" y="3500846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3520" y="4450351"/>
            <a:ext cx="362832" cy="32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252601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6583" y="433141"/>
            <a:ext cx="9348651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4. Алгоритм </a:t>
            </a:r>
            <a:r>
              <a:rPr lang="ru-RU" sz="2400" dirty="0"/>
              <a:t>действий в случае </a:t>
            </a:r>
            <a:r>
              <a:rPr lang="ru-RU" sz="2400" b="1" dirty="0" smtClean="0"/>
              <a:t>ПОДОЗРЕНИЯ ЗАБОЛЕВАНИЯ </a:t>
            </a:r>
            <a:r>
              <a:rPr lang="ru-RU" sz="2400" dirty="0" smtClean="0"/>
              <a:t>новой коронавирусной </a:t>
            </a:r>
            <a:r>
              <a:rPr lang="ru-RU" sz="2400" dirty="0"/>
              <a:t>инфекцией COVID-19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62594" y="1881051"/>
            <a:ext cx="10195618" cy="2341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6000" y="2714981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6000" y="1881050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319726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9731" y="453627"/>
            <a:ext cx="902037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5. Санитарная </a:t>
            </a:r>
            <a:r>
              <a:rPr lang="ru-RU" sz="2800" dirty="0"/>
              <a:t>обработка помещений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58971" y="1789610"/>
            <a:ext cx="11059243" cy="223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5888" y="2423997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5888" y="1671352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5891562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9731" y="453627"/>
            <a:ext cx="902037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5. Санитарная </a:t>
            </a:r>
            <a:r>
              <a:rPr lang="ru-RU" sz="2800" dirty="0"/>
              <a:t>обработка помещений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62358" y="1567542"/>
            <a:ext cx="11087292" cy="36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2263" y="3011750"/>
            <a:ext cx="425849" cy="37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3400" y="3625733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6581" y="1462347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0464190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5062" y="213585"/>
            <a:ext cx="10811691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6. Особенности организации образовательного </a:t>
            </a:r>
            <a:r>
              <a:rPr lang="ru-RU" sz="2400" dirty="0" smtClean="0"/>
              <a:t>процесса </a:t>
            </a:r>
            <a:r>
              <a:rPr lang="ru-RU" sz="2400" dirty="0"/>
              <a:t>при реализации</a:t>
            </a:r>
          </a:p>
          <a:p>
            <a:pPr algn="ctr"/>
            <a:r>
              <a:rPr lang="ru-RU" sz="2400" dirty="0"/>
              <a:t>дополнительных </a:t>
            </a:r>
            <a:r>
              <a:rPr lang="ru-RU" sz="2400" dirty="0" smtClean="0"/>
              <a:t>общеобразовательных </a:t>
            </a:r>
            <a:r>
              <a:rPr lang="ru-RU" sz="2400" dirty="0"/>
              <a:t>общеразвивающих программ и</a:t>
            </a:r>
          </a:p>
          <a:p>
            <a:pPr algn="ctr"/>
            <a:r>
              <a:rPr lang="ru-RU" sz="2400" dirty="0"/>
              <a:t>мероприятия, необходимые для </a:t>
            </a:r>
            <a:r>
              <a:rPr lang="ru-RU" sz="2400" dirty="0" smtClean="0"/>
              <a:t>обеспечения санитарно-гигиенической безопасности</a:t>
            </a:r>
            <a:endParaRPr lang="ru-RU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59282" y="1998614"/>
            <a:ext cx="10934408" cy="4415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1250" y="2929745"/>
            <a:ext cx="442982" cy="342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1250" y="1984855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484444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5062" y="213585"/>
            <a:ext cx="10811691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6. Особенности организации образовательного </a:t>
            </a:r>
            <a:r>
              <a:rPr lang="ru-RU" sz="2400" dirty="0" smtClean="0"/>
              <a:t>процесса </a:t>
            </a:r>
            <a:r>
              <a:rPr lang="ru-RU" sz="2400" dirty="0"/>
              <a:t>при реализации</a:t>
            </a:r>
          </a:p>
          <a:p>
            <a:pPr algn="ctr"/>
            <a:r>
              <a:rPr lang="ru-RU" sz="2400" dirty="0"/>
              <a:t>дополнительных </a:t>
            </a:r>
            <a:r>
              <a:rPr lang="ru-RU" sz="2400" dirty="0" smtClean="0"/>
              <a:t>общеобразовательных </a:t>
            </a:r>
            <a:r>
              <a:rPr lang="ru-RU" sz="2400" dirty="0"/>
              <a:t>общеразвивающих программ и</a:t>
            </a:r>
          </a:p>
          <a:p>
            <a:pPr algn="ctr"/>
            <a:r>
              <a:rPr lang="ru-RU" sz="2400" dirty="0"/>
              <a:t>мероприятия, необходимые для </a:t>
            </a:r>
            <a:r>
              <a:rPr lang="ru-RU" sz="2400" dirty="0" smtClean="0"/>
              <a:t>обеспечения санитарно-гигиенической безопасности</a:t>
            </a:r>
            <a:endParaRPr lang="ru-RU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75062" y="2129245"/>
            <a:ext cx="11030887" cy="311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3400" y="2989312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3400" y="3900052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3400" y="2048098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3869159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5062" y="213585"/>
            <a:ext cx="10811691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6. Особенности организации образовательного </a:t>
            </a:r>
            <a:r>
              <a:rPr lang="ru-RU" sz="2400" dirty="0" smtClean="0"/>
              <a:t>процесса </a:t>
            </a:r>
            <a:r>
              <a:rPr lang="ru-RU" sz="2400" dirty="0"/>
              <a:t>при реализации</a:t>
            </a:r>
          </a:p>
          <a:p>
            <a:pPr algn="ctr"/>
            <a:r>
              <a:rPr lang="ru-RU" sz="2400" dirty="0"/>
              <a:t>дополнительных </a:t>
            </a:r>
            <a:r>
              <a:rPr lang="ru-RU" sz="2400" dirty="0" smtClean="0"/>
              <a:t>общеобразовательных </a:t>
            </a:r>
            <a:r>
              <a:rPr lang="ru-RU" sz="2400" dirty="0"/>
              <a:t>общеразвивающих программ и</a:t>
            </a:r>
          </a:p>
          <a:p>
            <a:pPr algn="ctr"/>
            <a:r>
              <a:rPr lang="ru-RU" sz="2400" dirty="0"/>
              <a:t>мероприятия, необходимые для </a:t>
            </a:r>
            <a:r>
              <a:rPr lang="ru-RU" sz="2400" dirty="0" smtClean="0"/>
              <a:t>обеспечения санитарно-гигиенической безопасности</a:t>
            </a:r>
            <a:endParaRPr lang="ru-RU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26812" y="2116182"/>
            <a:ext cx="11308189" cy="2821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1764" y="3683029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4691" y="4273825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902" y="2048098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354396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5062" y="213585"/>
            <a:ext cx="10811691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6. Особенности организации образовательного </a:t>
            </a:r>
            <a:r>
              <a:rPr lang="ru-RU" sz="2400" dirty="0" smtClean="0"/>
              <a:t>процесса </a:t>
            </a:r>
            <a:r>
              <a:rPr lang="ru-RU" sz="2400" dirty="0"/>
              <a:t>при реализации</a:t>
            </a:r>
          </a:p>
          <a:p>
            <a:pPr algn="ctr"/>
            <a:r>
              <a:rPr lang="ru-RU" sz="2400" dirty="0"/>
              <a:t>дополнительных </a:t>
            </a:r>
            <a:r>
              <a:rPr lang="ru-RU" sz="2400" dirty="0" smtClean="0"/>
              <a:t>общеобразовательных </a:t>
            </a:r>
            <a:r>
              <a:rPr lang="ru-RU" sz="2400" dirty="0"/>
              <a:t>общеразвивающих программ и</a:t>
            </a:r>
          </a:p>
          <a:p>
            <a:pPr algn="ctr"/>
            <a:r>
              <a:rPr lang="ru-RU" sz="2400" dirty="0"/>
              <a:t>мероприятия, необходимые для </a:t>
            </a:r>
            <a:r>
              <a:rPr lang="ru-RU" sz="2400" dirty="0" smtClean="0"/>
              <a:t>обеспечения санитарно-гигиенической безопасности</a:t>
            </a:r>
            <a:endParaRPr lang="ru-RU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75062" y="2250076"/>
            <a:ext cx="11058850" cy="2833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1087" y="2227214"/>
            <a:ext cx="575095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3268" y="3204649"/>
            <a:ext cx="552914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2491" y="4095299"/>
            <a:ext cx="603691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5902772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5062" y="213585"/>
            <a:ext cx="10811691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6. Особенности организации образовательного </a:t>
            </a:r>
            <a:r>
              <a:rPr lang="ru-RU" sz="2400" dirty="0" smtClean="0"/>
              <a:t>процесса </a:t>
            </a:r>
            <a:r>
              <a:rPr lang="ru-RU" sz="2400" dirty="0"/>
              <a:t>при реализации</a:t>
            </a:r>
          </a:p>
          <a:p>
            <a:pPr algn="ctr"/>
            <a:r>
              <a:rPr lang="ru-RU" sz="2400" dirty="0"/>
              <a:t>дополнительных </a:t>
            </a:r>
            <a:r>
              <a:rPr lang="ru-RU" sz="2400" dirty="0" smtClean="0"/>
              <a:t>общеобразовательных </a:t>
            </a:r>
            <a:r>
              <a:rPr lang="ru-RU" sz="2400" dirty="0"/>
              <a:t>общеразвивающих программ и</a:t>
            </a:r>
          </a:p>
          <a:p>
            <a:pPr algn="ctr"/>
            <a:r>
              <a:rPr lang="ru-RU" sz="2400" dirty="0"/>
              <a:t>мероприятия, необходимые для </a:t>
            </a:r>
            <a:r>
              <a:rPr lang="ru-RU" sz="2400" dirty="0" smtClean="0"/>
              <a:t>обеспечения санитарно-гигиенической безопасности</a:t>
            </a:r>
            <a:endParaRPr lang="ru-RU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02284" y="2579147"/>
            <a:ext cx="10786175" cy="124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9376" y="2593767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4891" y="2593767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www.fd.ru/images/articles/2017-07-18/bigstock__d_red_exclamation_mark_on_whi_18984152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3490" y="2593767"/>
            <a:ext cx="442982" cy="39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ryazpressa.ru/wp-content/uploads/2020/04/zapret-na-massovye-meropriyatiya-oblozhk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5317" y="3937682"/>
            <a:ext cx="4795384" cy="269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31349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219000" y="103694"/>
            <a:ext cx="10781322" cy="65994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46019" y="432798"/>
            <a:ext cx="5954303" cy="50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493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331260" y="0"/>
            <a:ext cx="99858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3785971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blob:https://web.whatsapp.com/38ea791f-9f0e-4411-b90e-2456af363e7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blob:https://web.whatsapp.com/38ea791f-9f0e-4411-b90e-2456af363e76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ospu.ru/resources/news/2020-03-20/4248ad5c-599b-4455-a433-0d60e0527f0e.png"/>
          <p:cNvSpPr>
            <a:spLocks noChangeAspect="1" noChangeArrowheads="1"/>
          </p:cNvSpPr>
          <p:nvPr/>
        </p:nvSpPr>
        <p:spPr bwMode="auto">
          <a:xfrm>
            <a:off x="-2100573" y="3775181"/>
            <a:ext cx="127564" cy="12756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 rotWithShape="1">
          <a:blip r:embed="rId3" cstate="email"/>
          <a:srcRect/>
          <a:stretch/>
        </p:blipFill>
        <p:spPr>
          <a:xfrm>
            <a:off x="1234912" y="160336"/>
            <a:ext cx="6627043" cy="63037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email"/>
          <a:srcRect/>
          <a:stretch/>
        </p:blipFill>
        <p:spPr>
          <a:xfrm>
            <a:off x="8091004" y="1423446"/>
            <a:ext cx="3610073" cy="380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516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blob:https://web.whatsapp.com/38ea791f-9f0e-4411-b90e-2456af363e7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blob:https://web.whatsapp.com/38ea791f-9f0e-4411-b90e-2456af363e76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ospu.ru/resources/news/2020-03-20/4248ad5c-599b-4455-a433-0d60e0527f0e.png"/>
          <p:cNvSpPr>
            <a:spLocks noChangeAspect="1" noChangeArrowheads="1"/>
          </p:cNvSpPr>
          <p:nvPr/>
        </p:nvSpPr>
        <p:spPr bwMode="auto">
          <a:xfrm>
            <a:off x="-2100573" y="3775181"/>
            <a:ext cx="127564" cy="12756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 rotWithShape="1">
          <a:blip r:embed="rId3" cstate="email"/>
          <a:srcRect/>
          <a:stretch/>
        </p:blipFill>
        <p:spPr>
          <a:xfrm>
            <a:off x="155575" y="77899"/>
            <a:ext cx="1432874" cy="136297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88449" y="87326"/>
            <a:ext cx="5184742" cy="108408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РЕГИОНАЛЬНЫЙ МОДЕЛЬНЫЙ ЦЕНТР</a:t>
            </a:r>
            <a:endParaRPr lang="ru-RU" sz="3200" b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880531125"/>
              </p:ext>
            </p:extLst>
          </p:nvPr>
        </p:nvGraphicFramePr>
        <p:xfrm>
          <a:off x="612775" y="1243153"/>
          <a:ext cx="7004116" cy="5191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 flipH="1">
            <a:off x="6975835" y="312738"/>
            <a:ext cx="18854" cy="619341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052" name="Picture 4" descr="http://orenpriroda.ru/images/Maps/Oren-adm.gif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80" t="5726" r="1882" b="5694"/>
          <a:stretch/>
        </p:blipFill>
        <p:spPr bwMode="auto">
          <a:xfrm>
            <a:off x="7197333" y="2545237"/>
            <a:ext cx="4902646" cy="3155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665336" y="1574276"/>
            <a:ext cx="3921551" cy="9709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42 муниципальных опорных центра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780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blob:https://web.whatsapp.com/38ea791f-9f0e-4411-b90e-2456af363e7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blob:https://web.whatsapp.com/38ea791f-9f0e-4411-b90e-2456af363e76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1542" y="312738"/>
            <a:ext cx="8827417" cy="497658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</a:rPr>
              <a:t>http://</a:t>
            </a:r>
            <a:r>
              <a:rPr lang="en-US" sz="4800" b="1" dirty="0" smtClean="0">
                <a:solidFill>
                  <a:schemeClr val="bg1"/>
                </a:solidFill>
              </a:rPr>
              <a:t>dop.edu.ru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email"/>
          <a:srcRect/>
          <a:stretch/>
        </p:blipFill>
        <p:spPr>
          <a:xfrm>
            <a:off x="1178351" y="1074655"/>
            <a:ext cx="10612060" cy="5203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033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blob:https://web.whatsapp.com/38ea791f-9f0e-4411-b90e-2456af363e7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blob:https://web.whatsapp.com/38ea791f-9f0e-4411-b90e-2456af363e76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1542" y="312738"/>
            <a:ext cx="8827417" cy="497658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</a:rPr>
              <a:t>http://dop.edu.orb.ru/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email"/>
          <a:srcRect/>
          <a:stretch/>
        </p:blipFill>
        <p:spPr>
          <a:xfrm>
            <a:off x="1253765" y="1102933"/>
            <a:ext cx="10703515" cy="50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290946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5528" y="252005"/>
            <a:ext cx="10515600" cy="596408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b="1" dirty="0" smtClean="0"/>
              <a:t>Использованные источники:</a:t>
            </a:r>
            <a:endParaRPr lang="ru-RU" sz="2000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1216059"/>
            <a:ext cx="10153454" cy="4960904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/>
              <a:t>Паспорт регионального проекта «Успех каждого ребенка» </a:t>
            </a:r>
            <a:r>
              <a:rPr lang="ru-RU" dirty="0"/>
              <a:t>(в редакции от 25.06.2020) [Электронный ресурс]. – Режим доступа: </a:t>
            </a:r>
            <a:r>
              <a:rPr lang="ru-RU" dirty="0">
                <a:hlinkClick r:id="rId3"/>
              </a:rPr>
              <a:t>http://</a:t>
            </a:r>
            <a:r>
              <a:rPr lang="ru-RU" dirty="0" smtClean="0">
                <a:hlinkClick r:id="rId3"/>
              </a:rPr>
              <a:t>www.minobr.orb.ru/upload/medialibrary/4d5/202_yspex_kaqdogo_rebenka.pdf</a:t>
            </a:r>
            <a:r>
              <a:rPr lang="ru-RU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Навыки будущего. </a:t>
            </a:r>
            <a:r>
              <a:rPr lang="ru-RU" dirty="0"/>
              <a:t>Что нужно знать и уметь в новом сложном </a:t>
            </a:r>
            <a:r>
              <a:rPr lang="ru-RU" dirty="0" smtClean="0"/>
              <a:t>мире </a:t>
            </a:r>
            <a:r>
              <a:rPr lang="en-US" dirty="0" smtClean="0"/>
              <a:t>[</a:t>
            </a:r>
            <a:r>
              <a:rPr lang="ru-RU" dirty="0" smtClean="0"/>
              <a:t>Электронный ресурс</a:t>
            </a:r>
            <a:r>
              <a:rPr lang="en-US" dirty="0" smtClean="0"/>
              <a:t>]</a:t>
            </a:r>
            <a:r>
              <a:rPr lang="ru-RU" dirty="0" smtClean="0"/>
              <a:t>. – Режим доступа: </a:t>
            </a: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worldskills.ru/assets/docs/media/WSdoklad_12_okt_rus.pdf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Инструментарий работника Системы дополнительного образования детей </a:t>
            </a:r>
            <a:r>
              <a:rPr lang="ru-RU" dirty="0"/>
              <a:t>— Сборник методических указаний и нормативных материалов для обеспечения реализации приоритетного проекта «Доступное дополнительное образование для детей». – М.: Фонд новых форм развития </a:t>
            </a:r>
            <a:r>
              <a:rPr lang="ru-RU" dirty="0" err="1"/>
              <a:t>образования,Министерство</a:t>
            </a:r>
            <a:r>
              <a:rPr lang="ru-RU" dirty="0"/>
              <a:t> образования и науки Российской Федерации, Московский Государственный Технический университет имени Н. Э. Баумана 2017– 608 с. [Электронный ресурс]. – Режим доступа: </a:t>
            </a:r>
            <a:r>
              <a:rPr lang="ru-RU" dirty="0">
                <a:hlinkClick r:id="rId5"/>
              </a:rPr>
              <a:t>http://www.1.metodlaboratoria-vcht.ru/_</a:t>
            </a:r>
            <a:r>
              <a:rPr lang="ru-RU" dirty="0" smtClean="0">
                <a:hlinkClick r:id="rId5"/>
              </a:rPr>
              <a:t>ld/0/71_IRg.pdf</a:t>
            </a:r>
            <a:r>
              <a:rPr lang="ru-RU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Как организовать дистанционный урок: подходы и </a:t>
            </a:r>
            <a:r>
              <a:rPr lang="ru-RU" b="1" dirty="0" smtClean="0"/>
              <a:t>ресурсы</a:t>
            </a:r>
            <a:r>
              <a:rPr lang="en-US" dirty="0"/>
              <a:t> [</a:t>
            </a:r>
            <a:r>
              <a:rPr lang="ru-RU" dirty="0"/>
              <a:t>Электронный ресурс</a:t>
            </a:r>
            <a:r>
              <a:rPr lang="en-US" dirty="0"/>
              <a:t>]</a:t>
            </a:r>
            <a:r>
              <a:rPr lang="ru-RU" dirty="0"/>
              <a:t>. – Режим доступа: </a:t>
            </a: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prosv.ru/pages/kak-organizovat-distancionnyj-urok-podhody-i-resursy.html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Модели интеграции общего и дополнительного образования в контексте внедрения ФГОС. </a:t>
            </a:r>
            <a:r>
              <a:rPr lang="ru-RU" dirty="0"/>
              <a:t>Методические рекомендации. [Электронный ресурс]. – Режим доступа: </a:t>
            </a:r>
            <a:r>
              <a:rPr lang="ru-RU" dirty="0">
                <a:hlinkClick r:id="rId7"/>
              </a:rPr>
              <a:t>https://</a:t>
            </a:r>
            <a:r>
              <a:rPr lang="ru-RU" dirty="0" smtClean="0">
                <a:hlinkClick r:id="rId7"/>
              </a:rPr>
              <a:t>kriro.ru/upload/docs/Proekti/Modernizacia%20obshego%20obrazovania/FGOS_NO_OOO/organizacia_innovacionnoy_deyatelnosti/7-489_mod_integr.pdf</a:t>
            </a:r>
            <a:r>
              <a:rPr lang="ru-RU" dirty="0" smtClean="0"/>
              <a:t> 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Интеграция </a:t>
            </a:r>
            <a:r>
              <a:rPr lang="ru-RU" b="1" dirty="0"/>
              <a:t>общего и дополнительного образования детей. </a:t>
            </a:r>
            <a:r>
              <a:rPr lang="ru-RU" dirty="0"/>
              <a:t>Методические рекомендации. [Электронный ресурс]. – Режим доступа: </a:t>
            </a:r>
            <a:r>
              <a:rPr lang="ru-RU" dirty="0">
                <a:hlinkClick r:id="rId8"/>
              </a:rPr>
              <a:t>https://</a:t>
            </a:r>
            <a:r>
              <a:rPr lang="ru-RU" dirty="0" smtClean="0">
                <a:hlinkClick r:id="rId8"/>
              </a:rPr>
              <a:t>www.ooazeya.ru/sites/default/files/doc/integr.pdf</a:t>
            </a:r>
            <a:r>
              <a:rPr lang="ru-RU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Павлов А.В. </a:t>
            </a:r>
            <a:r>
              <a:rPr lang="ru-RU" b="1" dirty="0"/>
              <a:t>Общее развитие личности в контексте модернизации содержания дополнительного образования детей</a:t>
            </a:r>
            <a:r>
              <a:rPr lang="ru-RU" dirty="0"/>
              <a:t>, информационно-методический журнал «</a:t>
            </a:r>
            <a:r>
              <a:rPr lang="ru-RU" dirty="0" err="1"/>
              <a:t>Про_ДОД</a:t>
            </a:r>
            <a:r>
              <a:rPr lang="ru-RU" dirty="0"/>
              <a:t>» 2020. - № 3[Электронный ресурс]. Режим доступа</a:t>
            </a:r>
            <a:r>
              <a:rPr lang="ru-RU" dirty="0" smtClean="0"/>
              <a:t>: </a:t>
            </a:r>
            <a:r>
              <a:rPr lang="ru-RU" dirty="0" smtClean="0">
                <a:hlinkClick r:id="rId9"/>
              </a:rPr>
              <a:t>https</a:t>
            </a:r>
            <a:r>
              <a:rPr lang="ru-RU" dirty="0">
                <a:hlinkClick r:id="rId9"/>
              </a:rPr>
              <a:t>://</a:t>
            </a:r>
            <a:r>
              <a:rPr lang="ru-RU" dirty="0" smtClean="0">
                <a:hlinkClick r:id="rId9"/>
              </a:rPr>
              <a:t>dopedu.ru/articles/747-obshchee-razvitie-lichnosti-v-kontekste-modernizatsii-soderzhaniya-dopolnitelnogo-obrazovaniya-detej.html</a:t>
            </a:r>
            <a:r>
              <a:rPr lang="ru-RU" dirty="0" smtClean="0"/>
              <a:t>   </a:t>
            </a:r>
            <a:r>
              <a:rPr lang="ru-RU" dirty="0"/>
              <a:t>(Дата обращения 03.08.2020)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275954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2624</TotalTime>
  <Words>2464</Words>
  <Application>Microsoft Office PowerPoint</Application>
  <PresentationFormat>Произвольный</PresentationFormat>
  <Paragraphs>246</Paragraphs>
  <Slides>95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95</vt:i4>
      </vt:variant>
    </vt:vector>
  </HeadingPairs>
  <TitlesOfParts>
    <vt:vector size="97" baseType="lpstr">
      <vt:lpstr>Тема Office</vt:lpstr>
      <vt:lpstr>1_Тема Office</vt:lpstr>
      <vt:lpstr>Стратегия развития системы дополнительного образования детей и молодёжи в условиях цифровизации</vt:lpstr>
      <vt:lpstr>Исследование «Россия 2025: от кадров – к талантам»  (Boston Consulting Group при поддержке Сбербанка, WorldSkills Russia и Global Education Futures)</vt:lpstr>
      <vt:lpstr>Трансформации образовательных систем в глобальном масштабе способствуют три основных фактора  («Глобальное будущее образования» - www.edu2035.org )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Ключевые тренды системы дополнительного образования детей определены</vt:lpstr>
      <vt:lpstr>1. Техническая направленность – приоритет современной системы дополнительного образования детей</vt:lpstr>
      <vt:lpstr>Парадигма инженерно-научного образования STEM акцентирует внимание на изучении: </vt:lpstr>
      <vt:lpstr>ЭКОСИСТЕМА ДОПОЛНИТЕЛЬНОГО ОБРАЗОВАНИЯ ДЕТЕЙ:  НОВЫЕ ГОРИЗОНТЫ</vt:lpstr>
      <vt:lpstr>По материалам: https://rg.ru/2020/08/08/ministr-prosveshcheniia-rasskazal-kak-izmenitsia-nacproekt-obrazovanie.html</vt:lpstr>
      <vt:lpstr>Слайд 17</vt:lpstr>
      <vt:lpstr>РАСПОРЯЖЕНИЕ МИНИСТЕРСТВА ПРОСВЕЩЕНИЯ РФ  от 17 декабря 2019 года N Р-136 «Об утверждении методических рекомендаций по приобретению средств обучения и воспитания в целях создания новых мест в образовательных организациях различных типов для реализации дополнительных общеразвивающих программ всех направленностей в рамках региональных проектов, обеспечивающих достижение целей, показателей и результата федерального проекта "Успех каждого ребенка" национального проекта "Образование", и признании утратившим силу распоряжения Минпросвещения России от 1 марта 2019 г. N Р-21 "Об утверждении рекомендуемого перечня средств обучения для создания новых мест в образовательных организациях различных типов для реализации дополнительных общеразвивающих программ всех направленностей"</vt:lpstr>
      <vt:lpstr>«Успех каждого ребёнка»</vt:lpstr>
      <vt:lpstr>«Успех каждого ребёнка»</vt:lpstr>
      <vt:lpstr>«Успех каждого ребёнка»</vt:lpstr>
      <vt:lpstr>Слайд 22</vt:lpstr>
      <vt:lpstr>3. Ценность цифровизации в системе дополнительного образования</vt:lpstr>
      <vt:lpstr>Смешанное обучение – самый эффективный формат реализации дополнительных общеобразовательных программ</vt:lpstr>
      <vt:lpstr>ВАЖНО</vt:lpstr>
      <vt:lpstr>ВАЖНО</vt:lpstr>
      <vt:lpstr>Образовательные организации могут организовывать деятельность обучающихся с использованием:</vt:lpstr>
      <vt:lpstr>4. Введение командного формата обучения, в том числе соревнований, позволяющего обучающимся осваивать основы разделения труда, принципы командной работы, основы межличностного взаимодействия и деловой этики</vt:lpstr>
      <vt:lpstr>Слайд 29</vt:lpstr>
      <vt:lpstr>5.Создание условий для фиксации хода и результатов проектов и исследований, выполненных обучающимися, в информационной среде образовательной организации</vt:lpstr>
      <vt:lpstr>6. Представление обучающимися выполненных ими проектов в ходе открытых презентаций (в том числе представленных в социальных сетях и на специализированных порталах), соревнований, конкурсов и т.д. </vt:lpstr>
      <vt:lpstr>Оценивание  результатов проектной деятельности с участием в этой системе известных изобретателей, ученых, бизнесменов с целью популяризации дополнительного образования</vt:lpstr>
      <vt:lpstr>Активное участие в конкурсах, олимпиадах, фестивалях</vt:lpstr>
      <vt:lpstr>Активности, которые можно включить в дополнительные общеобразовательные программы</vt:lpstr>
      <vt:lpstr>Активности, которые можно включить в дополнительные общеобразовательные программы</vt:lpstr>
      <vt:lpstr>Активности, которые можно включить в дополнительные общеобразовательные программы</vt:lpstr>
      <vt:lpstr>Активности, которые можно включить в дополнительные общеобразовательные программы</vt:lpstr>
      <vt:lpstr>Активности, которые можно включить в дополнительные общеобразовательные программы</vt:lpstr>
      <vt:lpstr> Активности, которые можно включить в дополнительные общеобразовательные программы – виртуальные экскурсии</vt:lpstr>
      <vt:lpstr> Активности, которые можно включить в дополнительные общеобразовательные программы – виртуальные экскурсии</vt:lpstr>
      <vt:lpstr> Активности, которые можно включить в дополнительные общеобразовательные программы – виртуальные экскурсии</vt:lpstr>
      <vt:lpstr> Активности, которые можно включить в дополнительные общеобразовательные программы – виртуальные экскурсии</vt:lpstr>
      <vt:lpstr>Активности, которые можно включить в дополнительные общеобразовательные программы</vt:lpstr>
      <vt:lpstr> Активности, которые можно включить в дополнительные общеобразовательные программы</vt:lpstr>
      <vt:lpstr> Активности, которые можно включить в дополнительные общеобразовательные программы</vt:lpstr>
      <vt:lpstr>В рамках реализации дополнительных общеобразовательных программ образовательными организациями могут быть организованы в дистанционном режиме:</vt:lpstr>
      <vt:lpstr>В рамках реализации дополнительных общеобразовательных программ образовательными организациями могут быть организованы в дистанционном режиме:</vt:lpstr>
      <vt:lpstr>В рамках реализации дополнительных общеобразовательных программ образовательными организациями могут быть организованы в дистанционном режиме:</vt:lpstr>
      <vt:lpstr>В рамках реализации дополнительных общеобразовательных программ образовательными организациями могут быть организованы в дистанционном режиме:</vt:lpstr>
      <vt:lpstr>В рамках реализации дополнительных общеобразовательных программ образовательными организациями могут быть организованы в дистанционном режиме:</vt:lpstr>
      <vt:lpstr>Алгоритм деятельности организации дополнительного образования при реализации дополнительных общеобразовательных общеразвивающих программ с использованием дистанционных технологий и электронного обучения</vt:lpstr>
      <vt:lpstr>Для реализации дополнительных общеобразовательных программ с применением дистанционных образовательных технологий образовательные организации:</vt:lpstr>
      <vt:lpstr>Для реализации дополнительных общеобразовательных программ с применением дистанционных образовательных технологий образовательные организации:</vt:lpstr>
      <vt:lpstr>Образовательные организации размещают на официальных сайтах и регулярно обновляют </vt:lpstr>
      <vt:lpstr>Информация о требованиях к реализации дополнительных общеобразовательных программ с применением электронного обучения и дистанционных образовательных технологий</vt:lpstr>
      <vt:lpstr>ФЗ от 29 декабря 2012 г. N 273-ФЗ «Об образовании в РФ»  (Статья 16. «Реализация образовательных программ с применением электронного обучения и дистанционных образовательных технологий») </vt:lpstr>
      <vt:lpstr>Приказ № 104 от 17 марта 2020 г. «Об организации образовательной деятельности в организациях, реализующих образовательные программы начального общего, основного общего и среднего общего образования, образовательные программы среднего профессионального образования, соответствующего дополнительного профессионального образования и дополнительные общеобразовательные программы, в условиях распространения новой коронавирусной инфекции на территории Российской Федерации» </vt:lpstr>
      <vt:lpstr>Письмо Министерства просвещения РФ от 19 марта 2020 г. № ГД-39/04 "О направлении методических рекомендаций"</vt:lpstr>
      <vt:lpstr>Письмо Министерства просвещения РФ от 19 марта 2020 г. № ГД-39/04 "О направлении методических рекомендаций"</vt:lpstr>
      <vt:lpstr>Письмо Министерства просвещения РФ от 19 марта 2020 г. № ГД-39/04 "О направлении методических рекомендаций"</vt:lpstr>
      <vt:lpstr>Письмо Министерства просвещения РФ от 19 марта 2020 г. № ГД-39/04 "О направлении методических рекомендаций"</vt:lpstr>
      <vt:lpstr>Письмо Министерства просвещения РФ от 19 марта 2020 г. № ГД-39/04 "О направлении методических рекомендаций"</vt:lpstr>
      <vt:lpstr>Письмо Министерства просвещения РФ от 19 марта 2020 г. № ГД-39/04 "О направлении методических рекомендаций"</vt:lpstr>
      <vt:lpstr>Письмо Министерства просвещения РФ от 19 марта 2020 г. № ГД-39/04 "О направлении методических рекомендаций"</vt:lpstr>
      <vt:lpstr>Письмо Министерства просвещения РФ от 19 марта 2020 г. № ГД-39/04 "О направлении методических рекомендаций"</vt:lpstr>
      <vt:lpstr>Письмо Министерства просвещения РФ от 19 марта 2020 г. № ГД-39/04 "О направлении методических рекомендаций"</vt:lpstr>
      <vt:lpstr>Слайд 67</vt:lpstr>
      <vt:lpstr>Слайд 68</vt:lpstr>
      <vt:lpstr>О Фонде Развития Интернет</vt:lpstr>
      <vt:lpstr>Слайд 70</vt:lpstr>
      <vt:lpstr> Методические рекомендации по рациональной организации занятий с применением электронного обучения и дистанционных образовательных технологий</vt:lpstr>
      <vt:lpstr> Письмо Минкомсвязи России от 10.04.2020 N ЛБ-С-088-8929 "О направлении методических рекомендаций" (вместе с "Методическими рекомендациями для общеобразовательных организаций по обеспечению комплексной безопасности")</vt:lpstr>
      <vt:lpstr>Слайд 73</vt:lpstr>
      <vt:lpstr>Слайд 74</vt:lpstr>
      <vt:lpstr>СТАНДАРТ БЕЗОПАСНОЙ ДЕЯТЕЛЬНОСТИ ОБРАЗОВАТЕЛЬНОЙ ОРГАНИЗАЦИИ, РЕАЛИЗУЮЩЕЙ ДОПОЛНИТЕЛЬНЫЕ ОБЩЕОБРАЗОВАТЕЛЬНЫЕ  ОБЩЕРАЗВИВАЮЩИЕ ПРОГРАММЫ</vt:lpstr>
      <vt:lpstr>1. В Учреждениях организовать системную работу по ИНФОРМИРОВАНИЮ работников и обучающихся о рисках распространения новой коронавирусной инфекции C0V1D-19, мерах индивидуальной профилактики, необходимости своевременного обращения за медицинской помощью при появлении первых симптомов ОРВИ 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http://dop.edu.ru</vt:lpstr>
      <vt:lpstr>http://dop.edu.orb.ru/</vt:lpstr>
      <vt:lpstr>Использованные источники: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Чупина А.А..</dc:creator>
  <cp:lastModifiedBy>Admin</cp:lastModifiedBy>
  <cp:revision>137</cp:revision>
  <dcterms:created xsi:type="dcterms:W3CDTF">2020-07-24T04:53:11Z</dcterms:created>
  <dcterms:modified xsi:type="dcterms:W3CDTF">2020-08-21T06:20:27Z</dcterms:modified>
</cp:coreProperties>
</file>