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366" r:id="rId4"/>
    <p:sldId id="368" r:id="rId5"/>
    <p:sldId id="369" r:id="rId6"/>
    <p:sldId id="370" r:id="rId7"/>
    <p:sldId id="371" r:id="rId8"/>
    <p:sldId id="372" r:id="rId9"/>
    <p:sldId id="373" r:id="rId10"/>
    <p:sldId id="3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EC284-9309-429E-8A7C-192B28B008AC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A1075-2560-4BA0-ACCA-05B64AC5B3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5057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160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953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1915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9801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5199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1520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1858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415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7052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36195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571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3643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7530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0325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3934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396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4970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739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534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2532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9689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263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1922D-20EE-43E7-8E69-21AA4DEFD708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997D1-C38D-4F51-8667-F556FC7DF7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322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75982-9FA2-4FD9-9F60-D2B61B26B2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109E4-F023-4166-A869-5D5CD52403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7450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gosreestr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base.garant.ru/77694038/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ase.garant.ru/77694038/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ase.garant.ru/77694038/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bolshayaperemena.online/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bolshayaperemena.online/data/db/f_settings/Polojenie_o_konkurse_5f048a153a559.pdf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form.instrao.ru/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dirty="0"/>
              <a:t>Стратегия развития воспитания в Российской Федерации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1964" y="3969683"/>
            <a:ext cx="9144000" cy="1655762"/>
          </a:xfrm>
        </p:spPr>
        <p:txBody>
          <a:bodyPr>
            <a:noAutofit/>
          </a:bodyPr>
          <a:lstStyle/>
          <a:p>
            <a:r>
              <a:rPr lang="ru-RU" sz="2800" b="1" i="1" dirty="0"/>
              <a:t>Воронина Юлия Владимировна</a:t>
            </a:r>
            <a:r>
              <a:rPr lang="ru-RU" sz="2800" b="1" dirty="0"/>
              <a:t> -</a:t>
            </a:r>
          </a:p>
          <a:p>
            <a:r>
              <a:rPr lang="ru-RU" sz="2800" dirty="0"/>
              <a:t>начальник отдела дополнительного образования и воспитания министерства образования Оренбургской области, </a:t>
            </a:r>
            <a:r>
              <a:rPr lang="ru-RU" sz="2800" dirty="0" err="1"/>
              <a:t>к.п.н</a:t>
            </a:r>
            <a:r>
              <a:rPr lang="ru-RU" sz="2800" dirty="0"/>
              <a:t>., доцент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6392" y="6165130"/>
            <a:ext cx="3921550" cy="4242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19 августа 2020 г.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2483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prstClr val="white"/>
              </a:solidFill>
            </a:endParaRPr>
          </a:p>
        </p:txBody>
      </p:sp>
      <p:pic>
        <p:nvPicPr>
          <p:cNvPr id="1026" name="Picture 2" descr="C:\Users\Админ\Downloads\470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459" y="79215"/>
            <a:ext cx="855119" cy="9906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Стратегия развития воспитания в Российской Федерации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9628"/>
            <a:ext cx="109728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Федеральный закон "Об образовании в Российской Федерации" от 29.12.2012 N </a:t>
            </a:r>
            <a:r>
              <a:rPr lang="ru-RU" dirty="0" smtClean="0"/>
              <a:t>273-ФЗ (</a:t>
            </a:r>
            <a:r>
              <a:rPr lang="ru-RU" dirty="0"/>
              <a:t>с изменениями на 31 июля 2020 года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Новая примерная программа воспитания (одобрена </a:t>
            </a:r>
            <a:r>
              <a:rPr lang="ru-RU" dirty="0"/>
              <a:t>решением от 02.06.2020. Протокол № 2/20</a:t>
            </a:r>
            <a:r>
              <a:rPr lang="ru-RU" dirty="0" smtClean="0"/>
              <a:t>) – обязательна с 1 сентября 2021 года </a:t>
            </a:r>
            <a:r>
              <a:rPr lang="en-US" dirty="0">
                <a:hlinkClick r:id="rId3"/>
              </a:rPr>
              <a:t>https://fgosreestr.ru/</a:t>
            </a:r>
            <a:endParaRPr lang="ru-RU" dirty="0" smtClean="0"/>
          </a:p>
          <a:p>
            <a:r>
              <a:rPr lang="ru-RU" dirty="0"/>
              <a:t>Распоряжение Правительства Российской Федерации от 29 мая 2015 г. N 996-р г. Москва "Стратегия развития воспитания в Российской Федерации на период до 2025 года"</a:t>
            </a:r>
          </a:p>
          <a:p>
            <a:r>
              <a:rPr lang="ru-RU" dirty="0"/>
              <a:t>Указ Президента Российской Федерации от 29.10.2015 г. № </a:t>
            </a:r>
            <a:r>
              <a:rPr lang="ru-RU" dirty="0" smtClean="0"/>
              <a:t>536 «О</a:t>
            </a:r>
            <a:r>
              <a:rPr lang="ru-RU" dirty="0"/>
              <a:t> создании Общероссийской общественно-государственной детско-юношеской организации «Российское движение </a:t>
            </a:r>
            <a:r>
              <a:rPr lang="ru-RU" dirty="0" smtClean="0"/>
              <a:t>школьников»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543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7714" y="274639"/>
            <a:ext cx="10064685" cy="1143000"/>
          </a:xfrm>
        </p:spPr>
        <p:txBody>
          <a:bodyPr>
            <a:noAutofit/>
          </a:bodyPr>
          <a:lstStyle/>
          <a:p>
            <a:r>
              <a:rPr lang="ru-RU" sz="2400" dirty="0"/>
              <a:t>Пункт 2 </a:t>
            </a:r>
            <a:r>
              <a:rPr lang="ru-RU" sz="2400" dirty="0" smtClean="0"/>
              <a:t>будет изменен </a:t>
            </a:r>
            <a:r>
              <a:rPr lang="ru-RU" sz="2400" dirty="0"/>
              <a:t>с 1 сентября 2020 г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131218"/>
            <a:ext cx="10972800" cy="19796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/>
              <a:t>БЫЛО: «Воспитание </a:t>
            </a:r>
            <a:r>
              <a:rPr lang="ru-RU" sz="2400" dirty="0"/>
              <a:t>- деятельность, направленная на развитие личности, создание условий для самоопределения и социализации обучающегося на основе социокультурных, духовно-нравственных ценностей и принятых в обществе правил и норм поведения в интересах человека, семьи, общества и </a:t>
            </a:r>
            <a:r>
              <a:rPr lang="ru-RU" sz="2400" dirty="0" smtClean="0"/>
              <a:t>государства»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17714" y="274639"/>
            <a:ext cx="104166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5B5E5F"/>
                </a:solidFill>
                <a:latin typeface="Arial" panose="020B0604020202020204" pitchFamily="34" charset="0"/>
              </a:rPr>
              <a:t> </a:t>
            </a:r>
            <a:r>
              <a:rPr lang="ru-RU" sz="1600" b="1" dirty="0">
                <a:solidFill>
                  <a:srgbClr val="3272C0"/>
                </a:solidFill>
                <a:latin typeface="Arial" panose="020B0604020202020204" pitchFamily="34" charset="0"/>
                <a:hlinkClick r:id="rId2"/>
              </a:rPr>
              <a:t>Федеральный закон от 29 декабря 2012 г. N 273-ФЗ "Об образовании в Российской Федерации</a:t>
            </a:r>
            <a:r>
              <a:rPr lang="ru-RU" sz="1600" b="1" dirty="0" smtClean="0">
                <a:solidFill>
                  <a:srgbClr val="3272C0"/>
                </a:solidFill>
                <a:latin typeface="Arial" panose="020B0604020202020204" pitchFamily="34" charset="0"/>
                <a:hlinkClick r:id="rId2"/>
              </a:rPr>
              <a:t>"</a:t>
            </a:r>
            <a:endParaRPr lang="ru-RU" sz="1600" b="1" i="0" dirty="0">
              <a:solidFill>
                <a:srgbClr val="5B5E5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599" y="3016577"/>
            <a:ext cx="10972800" cy="36953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СТАЛО: «Воспитание</a:t>
            </a:r>
            <a:r>
              <a:rPr lang="ru-RU" sz="2400" dirty="0" smtClean="0"/>
              <a:t> - деятельность, направленная на развитие личности, создание условий для самоопределения и социализации обучающихся на основе социокультурных, духовно-нравственных ценностей и принятых в российском обществе правил и норм поведения в интересах человека, семьи, общества и государства, формирование у обучающихся чувства патриотизма, гражданственности, уважения к памяти защитников Отечества и подвигам Героев Отечества, закону и правопорядку, человеку труда и старшему поколению, взаимного уважения, бережного отношения к культурному наследию и традициям многонационального народа Российской Федерации, природе и окружающей среде»</a:t>
            </a:r>
          </a:p>
        </p:txBody>
      </p:sp>
    </p:spTree>
    <p:extLst>
      <p:ext uri="{BB962C8B-B14F-4D97-AF65-F5344CB8AC3E}">
        <p14:creationId xmlns="" xmlns:p14="http://schemas.microsoft.com/office/powerpoint/2010/main" val="4141343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7714" y="274639"/>
            <a:ext cx="10064685" cy="1143000"/>
          </a:xfrm>
        </p:spPr>
        <p:txBody>
          <a:bodyPr>
            <a:noAutofit/>
          </a:bodyPr>
          <a:lstStyle/>
          <a:p>
            <a:r>
              <a:rPr lang="ru-RU" sz="2400" dirty="0"/>
              <a:t>Пункт 2 </a:t>
            </a:r>
            <a:r>
              <a:rPr lang="ru-RU" sz="2400" dirty="0" smtClean="0"/>
              <a:t>будет изменен </a:t>
            </a:r>
            <a:r>
              <a:rPr lang="ru-RU" sz="2400" dirty="0"/>
              <a:t>с 1 сентября 2020 г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17714" y="274639"/>
            <a:ext cx="104166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5B5E5F"/>
                </a:solidFill>
                <a:latin typeface="Arial" panose="020B0604020202020204" pitchFamily="34" charset="0"/>
              </a:rPr>
              <a:t> </a:t>
            </a:r>
            <a:r>
              <a:rPr lang="ru-RU" sz="1600" b="1" dirty="0">
                <a:solidFill>
                  <a:srgbClr val="3272C0"/>
                </a:solidFill>
                <a:latin typeface="Arial" panose="020B0604020202020204" pitchFamily="34" charset="0"/>
                <a:hlinkClick r:id="rId2"/>
              </a:rPr>
              <a:t>Федеральный закон от 29 декабря 2012 г. N 273-ФЗ "Об образовании в Российской Федерации</a:t>
            </a:r>
            <a:r>
              <a:rPr lang="ru-RU" sz="1600" b="1" dirty="0" smtClean="0">
                <a:solidFill>
                  <a:srgbClr val="3272C0"/>
                </a:solidFill>
                <a:latin typeface="Arial" panose="020B0604020202020204" pitchFamily="34" charset="0"/>
                <a:hlinkClick r:id="rId2"/>
              </a:rPr>
              <a:t>"</a:t>
            </a:r>
            <a:endParaRPr lang="ru-RU" sz="1600" b="1" i="0" dirty="0">
              <a:solidFill>
                <a:srgbClr val="5B5E5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82977" y="1649690"/>
            <a:ext cx="10972800" cy="36953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9) </a:t>
            </a:r>
            <a:r>
              <a:rPr lang="ru-RU" sz="2400" b="1" dirty="0"/>
              <a:t>образовательная программа</a:t>
            </a:r>
            <a:r>
              <a:rPr lang="ru-RU" sz="2400" dirty="0"/>
              <a:t> - комплекс основных характеристик образования (объем, содержание, планируемые результаты) и организационно-педагогических условий,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оценочных и методических материалов, а также в предусмотренных настоящим Федеральным законом случаях в виде </a:t>
            </a:r>
            <a:r>
              <a:rPr lang="ru-RU" sz="2400" b="1" dirty="0">
                <a:solidFill>
                  <a:srgbClr val="FF0000"/>
                </a:solidFill>
              </a:rPr>
              <a:t>рабочей программы воспитания</a:t>
            </a:r>
            <a:r>
              <a:rPr lang="ru-RU" sz="2400" dirty="0"/>
              <a:t>, </a:t>
            </a:r>
            <a:r>
              <a:rPr lang="ru-RU" sz="2400" b="1" dirty="0">
                <a:solidFill>
                  <a:srgbClr val="FF0000"/>
                </a:solidFill>
              </a:rPr>
              <a:t>календарного плана воспитательной работы</a:t>
            </a:r>
            <a:r>
              <a:rPr lang="ru-RU" sz="2400" dirty="0"/>
              <a:t>, форм аттестации</a:t>
            </a: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1807959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7714" y="274639"/>
            <a:ext cx="10064685" cy="1143000"/>
          </a:xfrm>
        </p:spPr>
        <p:txBody>
          <a:bodyPr>
            <a:noAutofit/>
          </a:bodyPr>
          <a:lstStyle/>
          <a:p>
            <a:r>
              <a:rPr lang="ru-RU" sz="2400" dirty="0"/>
              <a:t>Пункт 2 </a:t>
            </a:r>
            <a:r>
              <a:rPr lang="ru-RU" sz="2400" dirty="0" smtClean="0"/>
              <a:t>будет изменен </a:t>
            </a:r>
            <a:r>
              <a:rPr lang="ru-RU" sz="2400" dirty="0"/>
              <a:t>с 1 сентября 2020 г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17714" y="274639"/>
            <a:ext cx="104166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5B5E5F"/>
                </a:solidFill>
                <a:latin typeface="Arial" panose="020B0604020202020204" pitchFamily="34" charset="0"/>
              </a:rPr>
              <a:t> </a:t>
            </a:r>
            <a:r>
              <a:rPr lang="ru-RU" sz="1600" b="1" dirty="0">
                <a:solidFill>
                  <a:srgbClr val="3272C0"/>
                </a:solidFill>
                <a:latin typeface="Arial" panose="020B0604020202020204" pitchFamily="34" charset="0"/>
                <a:hlinkClick r:id="rId2"/>
              </a:rPr>
              <a:t>Федеральный закон от 29 декабря 2012 г. N 273-ФЗ "Об образовании в Российской Федерации</a:t>
            </a:r>
            <a:r>
              <a:rPr lang="ru-RU" sz="1600" b="1" dirty="0" smtClean="0">
                <a:solidFill>
                  <a:srgbClr val="3272C0"/>
                </a:solidFill>
                <a:latin typeface="Arial" panose="020B0604020202020204" pitchFamily="34" charset="0"/>
                <a:hlinkClick r:id="rId2"/>
              </a:rPr>
              <a:t>"</a:t>
            </a:r>
            <a:endParaRPr lang="ru-RU" sz="1600" b="1" i="0" dirty="0">
              <a:solidFill>
                <a:srgbClr val="5B5E5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82977" y="1417639"/>
            <a:ext cx="10972800" cy="49171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10) </a:t>
            </a:r>
            <a:r>
              <a:rPr lang="ru-RU" sz="2400" b="1" dirty="0"/>
              <a:t>примерная основная образовательная программа</a:t>
            </a:r>
            <a:r>
              <a:rPr lang="ru-RU" sz="2400" dirty="0"/>
              <a:t> - учебно-методическая документация (примерный учебный план, примерный календарный учебный график, примерные рабочие программы учебных предметов, курсов, дисциплин (модулей), иных компонентов, а также в предусмотренных настоящим Федеральным законом случаях </a:t>
            </a:r>
            <a:r>
              <a:rPr lang="ru-RU" sz="2400" b="1" dirty="0">
                <a:solidFill>
                  <a:srgbClr val="FF0000"/>
                </a:solidFill>
              </a:rPr>
              <a:t>примерная рабочая программа воспитания, примерный календарный план воспитательной работы</a:t>
            </a:r>
            <a:r>
              <a:rPr lang="ru-RU" sz="2400" dirty="0"/>
              <a:t>), определяющая рекомендуемые объем и содержание образования определенного уровня и (или) определенной направленности, планируемые результаты освоения образовательной программы, примерные условия образовательной деятельности, включая примерные расчеты нормативных затрат оказания государственных услуг по реализации образовательной </a:t>
            </a:r>
            <a:r>
              <a:rPr lang="ru-RU" sz="2400" dirty="0" smtClean="0"/>
              <a:t>программы</a:t>
            </a:r>
          </a:p>
        </p:txBody>
      </p:sp>
    </p:spTree>
    <p:extLst>
      <p:ext uri="{BB962C8B-B14F-4D97-AF65-F5344CB8AC3E}">
        <p14:creationId xmlns="" xmlns:p14="http://schemas.microsoft.com/office/powerpoint/2010/main" val="1508851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72616" y="932723"/>
            <a:ext cx="61378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u="sng" dirty="0">
                <a:solidFill>
                  <a:prstClr val="black"/>
                </a:solidFill>
                <a:hlinkClick r:id="rId2"/>
              </a:rPr>
              <a:t>https://bolshayaperemena.online/</a:t>
            </a:r>
            <a:r>
              <a:rPr lang="ru-RU" sz="3200" u="sng" dirty="0">
                <a:solidFill>
                  <a:prstClr val="black"/>
                </a:solidFill>
              </a:rPr>
              <a:t> 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Фигура, имеющая форму буквы L 6"/>
          <p:cNvSpPr/>
          <p:nvPr/>
        </p:nvSpPr>
        <p:spPr>
          <a:xfrm rot="18923053">
            <a:off x="4397716" y="907756"/>
            <a:ext cx="287384" cy="476472"/>
          </a:xfrm>
          <a:prstGeom prst="corner">
            <a:avLst>
              <a:gd name="adj1" fmla="val 28419"/>
              <a:gd name="adj2" fmla="val 2167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prstClr val="white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431371" y="1701785"/>
            <a:ext cx="5760639" cy="3988135"/>
          </a:xfrm>
          <a:prstGeom prst="rect">
            <a:avLst/>
          </a:prstGeom>
        </p:spPr>
      </p:pic>
      <p:pic>
        <p:nvPicPr>
          <p:cNvPr id="10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4" cstate="email"/>
          <a:srcRect/>
          <a:stretch/>
        </p:blipFill>
        <p:spPr>
          <a:xfrm>
            <a:off x="4413760" y="3044957"/>
            <a:ext cx="7104789" cy="374441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1824" y="5984995"/>
            <a:ext cx="4045389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https://bolshayaperemena.online/data/db/f_settings/Polojenie_o_konkurse_5f048a153a559.pdf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245939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7391" y="405956"/>
            <a:ext cx="89194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Arial Narrow" panose="020B0606020202030204" pitchFamily="34" charset="0"/>
              </a:rPr>
              <a:t>Проектирование программы воспитания</a:t>
            </a:r>
            <a:endParaRPr lang="ru-RU" sz="4400" dirty="0">
              <a:latin typeface="Arial Narrow" panose="020B060602020203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1600201"/>
            <a:ext cx="7403184" cy="35374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методические рекомендации, разработанные сотрудниками Института стратегии развития образования РАО и размещённые на сайте: </a:t>
            </a:r>
            <a:r>
              <a:rPr lang="ru-RU" dirty="0">
                <a:hlinkClick r:id="rId2"/>
              </a:rPr>
              <a:t>http://form.instrao.ru</a:t>
            </a:r>
            <a:r>
              <a:rPr lang="ru-RU" dirty="0" smtClean="0">
                <a:hlinkClick r:id="rId2"/>
              </a:rPr>
              <a:t>/</a:t>
            </a: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8116478" y="1336251"/>
            <a:ext cx="3480916" cy="33842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624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70830" y="245700"/>
            <a:ext cx="916795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Arial Narrow" panose="020B0606020202030204" pitchFamily="34" charset="0"/>
              </a:rPr>
              <a:t>Регламентация деятельности </a:t>
            </a:r>
          </a:p>
          <a:p>
            <a:pPr algn="ctr"/>
            <a:r>
              <a:rPr lang="ru-RU" sz="4400" dirty="0" smtClean="0">
                <a:latin typeface="Arial Narrow" panose="020B0606020202030204" pitchFamily="34" charset="0"/>
              </a:rPr>
              <a:t>классных руководителей</a:t>
            </a:r>
            <a:endParaRPr lang="ru-RU" sz="4400" dirty="0">
              <a:latin typeface="Arial Narrow" panose="020B060602020203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82425" y="1692251"/>
            <a:ext cx="6165130" cy="468019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Методические </a:t>
            </a:r>
            <a:r>
              <a:rPr lang="ru-RU" dirty="0"/>
              <a:t>рекомендации направлены на уточнение нормативного правового поля реализации воспитательной деятельности, выработку единых подходов к пониманию целей и задач классного руководства, принципов и видов деятельности по осуществлению классного руководства, критериев оценки эффективности этой деятельности.</a:t>
            </a:r>
          </a:p>
          <a:p>
            <a:r>
              <a:rPr lang="ru-RU" dirty="0"/>
              <a:t>В рекомендациях представлен </a:t>
            </a:r>
            <a:r>
              <a:rPr lang="ru-RU" b="1" dirty="0">
                <a:solidFill>
                  <a:srgbClr val="FF0000"/>
                </a:solidFill>
              </a:rPr>
              <a:t>модельный пакет локальных актов по организации деятельности</a:t>
            </a:r>
            <a:r>
              <a:rPr lang="ru-RU" dirty="0"/>
              <a:t>, связанной с классным руководством.</a:t>
            </a:r>
          </a:p>
        </p:txBody>
      </p:sp>
      <p:sp>
        <p:nvSpPr>
          <p:cNvPr id="6" name="AutoShape 2" descr="blob:https://web.whatsapp.com/54803cee-f032-4eba-84df-dae89e765d6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blob:https://web.whatsapp.com/54803cee-f032-4eba-84df-dae89e765d6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7296347" y="1692250"/>
            <a:ext cx="3308808" cy="48344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8983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prstClr val="white"/>
              </a:solidFill>
            </a:endParaRPr>
          </a:p>
        </p:txBody>
      </p:sp>
      <p:pic>
        <p:nvPicPr>
          <p:cNvPr id="1026" name="Picture 2" descr="C:\Users\Админ\Downloads\470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459" y="79215"/>
            <a:ext cx="855119" cy="990687"/>
          </a:xfrm>
          <a:prstGeom prst="rect">
            <a:avLst/>
          </a:prstGeom>
          <a:noFill/>
        </p:spPr>
      </p:pic>
      <p:pic>
        <p:nvPicPr>
          <p:cNvPr id="2050" name="Picture 2" descr="http://vsks.ru/common/publication/original/p_6230b730d68ce5ab9c0a6893ffc0e781ecb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406" y="79215"/>
            <a:ext cx="7805395" cy="65432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6267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2722</TotalTime>
  <Words>278</Words>
  <Application>Microsoft Office PowerPoint</Application>
  <PresentationFormat>Произвольный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1_Тема Office</vt:lpstr>
      <vt:lpstr>Стратегия развития воспитания в Российской Федерации</vt:lpstr>
      <vt:lpstr>Стратегия развития воспитания в Российской Федерации</vt:lpstr>
      <vt:lpstr>Пункт 2 будет изменен с 1 сентября 2020 г.</vt:lpstr>
      <vt:lpstr>Пункт 2 будет изменен с 1 сентября 2020 г.</vt:lpstr>
      <vt:lpstr>Пункт 2 будет изменен с 1 сентября 2020 г.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Чупина А.А..</dc:creator>
  <cp:lastModifiedBy>Admin</cp:lastModifiedBy>
  <cp:revision>144</cp:revision>
  <dcterms:created xsi:type="dcterms:W3CDTF">2020-07-24T04:53:11Z</dcterms:created>
  <dcterms:modified xsi:type="dcterms:W3CDTF">2020-08-21T06:18:57Z</dcterms:modified>
</cp:coreProperties>
</file>