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3" r:id="rId4"/>
    <p:sldId id="262" r:id="rId5"/>
    <p:sldId id="265" r:id="rId6"/>
    <p:sldId id="269" r:id="rId7"/>
    <p:sldId id="271" r:id="rId8"/>
    <p:sldId id="266" r:id="rId9"/>
    <p:sldId id="270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850106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Областное  августовское совещание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работников образования Оренбургской области </a:t>
            </a:r>
            <a:r>
              <a:rPr lang="ru-RU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«Актуальные направления цифровой трансформации образования: перспективы и новые возможности развития традиционного образования в Оренбургской области»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5373216"/>
            <a:ext cx="8219256" cy="9361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1200" b="1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sz="12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ТРЭК</a:t>
            </a:r>
            <a:r>
              <a:rPr lang="ru-RU" sz="1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18.08.2020</a:t>
            </a:r>
          </a:p>
          <a:p>
            <a:pPr marL="0" indent="0" algn="ctr">
              <a:buNone/>
            </a:pPr>
            <a:r>
              <a:rPr lang="ru-RU" sz="1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«Развитие </a:t>
            </a:r>
            <a:r>
              <a:rPr lang="ru-RU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системы дополнительного образования детей и молодёжи </a:t>
            </a:r>
            <a:r>
              <a:rPr lang="ru-RU" sz="1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условиях цифровизации»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23528" y="1285861"/>
            <a:ext cx="8136904" cy="4071966"/>
          </a:xfrm>
        </p:spPr>
        <p:txBody>
          <a:bodyPr>
            <a:normAutofit fontScale="62500" lnSpcReduction="20000"/>
          </a:bodyPr>
          <a:lstStyle/>
          <a:p>
            <a:pPr marL="722313" indent="0">
              <a:buNone/>
            </a:pPr>
            <a:endParaRPr lang="ru-RU" altLang="ru-RU" sz="3800" b="1" dirty="0" smtClean="0">
              <a:solidFill>
                <a:srgbClr val="0070C0"/>
              </a:solidFill>
            </a:endParaRPr>
          </a:p>
          <a:p>
            <a:pPr marL="1798638" indent="0">
              <a:buNone/>
            </a:pPr>
            <a:endParaRPr lang="ru-RU" altLang="ru-RU" sz="38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8638" indent="0">
              <a:buNone/>
            </a:pPr>
            <a:r>
              <a:rPr lang="ru-RU" altLang="ru-RU" sz="3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Региональный </a:t>
            </a:r>
            <a:r>
              <a:rPr lang="ru-RU" altLang="ru-RU" sz="3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модельный центр – координатор </a:t>
            </a:r>
            <a:r>
              <a:rPr lang="ru-RU" altLang="ru-RU" sz="3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межведомственного взаимодействия </a:t>
            </a:r>
            <a:r>
              <a:rPr lang="ru-RU" altLang="ru-RU" sz="3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сфере дополнительного образования детей и молодежи</a:t>
            </a:r>
            <a:endParaRPr lang="ru-RU" altLang="ru-RU" sz="3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</a:pPr>
            <a:endParaRPr lang="ru-R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</a:pPr>
            <a:endParaRPr lang="ru-R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</a:pPr>
            <a:endParaRPr lang="ru-RU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</a:pPr>
            <a:r>
              <a:rPr lang="ru-RU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>Антюфеева </a:t>
            </a:r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Наталья Климовна, </a:t>
            </a:r>
            <a:endParaRPr lang="ru-RU" sz="2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</a:pPr>
            <a:r>
              <a:rPr lang="ru-RU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>заместитель </a:t>
            </a:r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директора </a:t>
            </a:r>
            <a:endParaRPr lang="ru-RU" sz="2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</a:pPr>
            <a:r>
              <a:rPr lang="ru-RU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>ООДТДМ им</a:t>
            </a:r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. В.П. Поляничко</a:t>
            </a:r>
          </a:p>
        </p:txBody>
      </p:sp>
      <p:pic>
        <p:nvPicPr>
          <p:cNvPr id="1026" name="Picture 2" descr="D:\Desktop\к августовке\выступления\1-logotip-519x10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93610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Desktop\к августовке\выступления\deb9f9efc56ef2a940bdf0d58ccaad5c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1916832"/>
            <a:ext cx="1512169" cy="1484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Desktop\к августовке\выступления\deb9f9efc56ef2a940bdf0d58ccaad5c_X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3645024"/>
            <a:ext cx="1512169" cy="162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1839" y="4171222"/>
            <a:ext cx="574713" cy="725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2179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850106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Областное  августовское совещание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работников образования Оренбургской области </a:t>
            </a:r>
            <a:r>
              <a:rPr lang="ru-RU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«Актуальные направления цифровой трансформации образования: перспективы и новые возможности развития традиционного образования в Оренбургской области»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5733256"/>
            <a:ext cx="8219256" cy="5760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2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ТРЭК</a:t>
            </a:r>
            <a:r>
              <a:rPr lang="ru-RU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18.08.2020</a:t>
            </a:r>
          </a:p>
          <a:p>
            <a:pPr marL="0" indent="0" algn="ctr">
              <a:buNone/>
            </a:pPr>
            <a:r>
              <a:rPr lang="ru-RU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«Развитие </a:t>
            </a:r>
            <a:r>
              <a:rPr lang="ru-RU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системы дополнительного образования детей и молодёжи </a:t>
            </a:r>
            <a:r>
              <a:rPr lang="ru-RU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условиях цифровизации»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691680" y="2348881"/>
            <a:ext cx="6768752" cy="2547926"/>
          </a:xfrm>
        </p:spPr>
        <p:txBody>
          <a:bodyPr anchor="ctr">
            <a:normAutofit/>
          </a:bodyPr>
          <a:lstStyle/>
          <a:p>
            <a:pPr marL="722313" indent="0">
              <a:buNone/>
            </a:pPr>
            <a:r>
              <a:rPr lang="ru-RU" altLang="ru-RU" b="1" dirty="0">
                <a:solidFill>
                  <a:srgbClr val="0070C0"/>
                </a:solidFill>
              </a:rPr>
              <a:t>Руководитель </a:t>
            </a:r>
            <a:r>
              <a:rPr lang="ru-RU" altLang="ru-RU" b="1" dirty="0" smtClean="0">
                <a:solidFill>
                  <a:srgbClr val="0070C0"/>
                </a:solidFill>
              </a:rPr>
              <a:t>Регионального</a:t>
            </a:r>
            <a:endParaRPr lang="ru-RU" altLang="ru-RU" b="1" dirty="0">
              <a:solidFill>
                <a:srgbClr val="0070C0"/>
              </a:solidFill>
            </a:endParaRPr>
          </a:p>
          <a:p>
            <a:pPr marL="722313" indent="0">
              <a:buNone/>
            </a:pPr>
            <a:r>
              <a:rPr lang="ru-RU" altLang="ru-RU" b="1" dirty="0" smtClean="0">
                <a:solidFill>
                  <a:srgbClr val="0070C0"/>
                </a:solidFill>
              </a:rPr>
              <a:t>модельного центра – Курочкина Оксана Александровна</a:t>
            </a:r>
          </a:p>
        </p:txBody>
      </p:sp>
      <p:pic>
        <p:nvPicPr>
          <p:cNvPr id="1026" name="Picture 2" descr="D:\Desktop\к августовке\выступления\1-logotip-519x10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93610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Desktop\к августовке\выступления\deb9f9efc56ef2a940bdf0d58ccaad5c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1916832"/>
            <a:ext cx="1512169" cy="1484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Desktop\к августовке\выступления\deb9f9efc56ef2a940bdf0d58ccaad5c_X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3645024"/>
            <a:ext cx="1512169" cy="162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1839" y="4171222"/>
            <a:ext cx="574713" cy="725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3083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850106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Областное  августовское совещание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работников образования Оренбургской области </a:t>
            </a:r>
            <a:r>
              <a:rPr lang="ru-RU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«Актуальные направления цифровой трансформации образования: перспективы и новые возможности развития традиционного образования в Оренбургской области»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5733256"/>
            <a:ext cx="8219256" cy="5760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2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ТРЭК</a:t>
            </a:r>
            <a:r>
              <a:rPr lang="ru-RU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18.08.2020</a:t>
            </a:r>
          </a:p>
          <a:p>
            <a:pPr marL="0" indent="0" algn="ctr">
              <a:buNone/>
            </a:pPr>
            <a:r>
              <a:rPr lang="ru-RU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«Развитие </a:t>
            </a:r>
            <a:r>
              <a:rPr lang="ru-RU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системы дополнительного образования детей и молодёжи </a:t>
            </a:r>
            <a:r>
              <a:rPr lang="ru-RU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условиях цифровизации»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691680" y="1196753"/>
            <a:ext cx="6768752" cy="3888432"/>
          </a:xfrm>
        </p:spPr>
        <p:txBody>
          <a:bodyPr>
            <a:normAutofit/>
          </a:bodyPr>
          <a:lstStyle/>
          <a:p>
            <a:pPr marL="722313" indent="0">
              <a:buNone/>
            </a:pPr>
            <a:r>
              <a:rPr lang="ru-RU" i="1" dirty="0" smtClean="0"/>
              <a:t>Справочно…</a:t>
            </a:r>
          </a:p>
          <a:p>
            <a:pPr marL="722313" indent="0">
              <a:buNone/>
            </a:pPr>
            <a:r>
              <a:rPr lang="ru-RU" b="1" i="1" dirty="0" smtClean="0">
                <a:solidFill>
                  <a:schemeClr val="accent1"/>
                </a:solidFill>
              </a:rPr>
              <a:t>Образовательная </a:t>
            </a:r>
            <a:r>
              <a:rPr lang="ru-RU" b="1" i="1" dirty="0">
                <a:solidFill>
                  <a:schemeClr val="accent1"/>
                </a:solidFill>
              </a:rPr>
              <a:t>система Оренбуржья </a:t>
            </a:r>
            <a:r>
              <a:rPr lang="ru-RU" i="1" dirty="0"/>
              <a:t>– </a:t>
            </a:r>
            <a:endParaRPr lang="ru-RU" i="1" dirty="0" smtClean="0"/>
          </a:p>
          <a:p>
            <a:pPr marL="722313" indent="0">
              <a:buNone/>
            </a:pPr>
            <a:r>
              <a:rPr lang="ru-RU" i="1" dirty="0" smtClean="0"/>
              <a:t>это </a:t>
            </a:r>
            <a:r>
              <a:rPr lang="ru-RU" i="1" dirty="0"/>
              <a:t>1852 организации всех видов и форм собственности, в которых обучается и воспитывается более 433 тыс. детей, работают более 41 тыс. педагогов. </a:t>
            </a:r>
            <a:endParaRPr lang="ru-RU" dirty="0"/>
          </a:p>
          <a:p>
            <a:pPr marL="722313" indent="0">
              <a:buNone/>
            </a:pPr>
            <a:endParaRPr lang="ru-RU" altLang="ru-RU" b="1" dirty="0" smtClean="0">
              <a:solidFill>
                <a:srgbClr val="0070C0"/>
              </a:solidFill>
            </a:endParaRPr>
          </a:p>
        </p:txBody>
      </p:sp>
      <p:pic>
        <p:nvPicPr>
          <p:cNvPr id="1026" name="Picture 2" descr="D:\Desktop\к августовке\выступления\1-logotip-519x10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93610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Desktop\к августовке\выступления\deb9f9efc56ef2a940bdf0d58ccaad5c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1916832"/>
            <a:ext cx="1512169" cy="1484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Desktop\к августовке\выступления\deb9f9efc56ef2a940bdf0d58ccaad5c_X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3645024"/>
            <a:ext cx="1512169" cy="162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1839" y="4171222"/>
            <a:ext cx="574713" cy="725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8929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850106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Областное  августовское совещание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работников образования Оренбургской области </a:t>
            </a:r>
            <a:r>
              <a:rPr lang="ru-RU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«Актуальные направления цифровой трансформации образования: перспективы и новые возможности развития традиционного образования в Оренбургской области»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5733256"/>
            <a:ext cx="8219256" cy="5760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2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ТРЭК</a:t>
            </a:r>
            <a:r>
              <a:rPr lang="ru-RU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18.08.2020</a:t>
            </a:r>
          </a:p>
          <a:p>
            <a:pPr marL="0" indent="0" algn="ctr">
              <a:buNone/>
            </a:pPr>
            <a:r>
              <a:rPr lang="ru-RU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«Развитие </a:t>
            </a:r>
            <a:r>
              <a:rPr lang="ru-RU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системы дополнительного образования детей и молодёжи </a:t>
            </a:r>
            <a:r>
              <a:rPr lang="ru-RU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условиях цифровизации»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691680" y="0"/>
            <a:ext cx="6768752" cy="5786454"/>
          </a:xfrm>
        </p:spPr>
        <p:txBody>
          <a:bodyPr anchor="ctr">
            <a:normAutofit fontScale="25000" lnSpcReduction="20000"/>
          </a:bodyPr>
          <a:lstStyle/>
          <a:p>
            <a:pPr marL="176213" indent="546100" algn="just">
              <a:lnSpc>
                <a:spcPct val="170000"/>
              </a:lnSpc>
              <a:buNone/>
            </a:pPr>
            <a:endParaRPr lang="ru-RU" sz="45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6213" indent="546100" algn="just">
              <a:lnSpc>
                <a:spcPct val="170000"/>
              </a:lnSpc>
              <a:buNone/>
            </a:pPr>
            <a:endParaRPr lang="ru-RU" sz="45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6213" indent="546100" algn="just">
              <a:lnSpc>
                <a:spcPct val="170000"/>
              </a:lnSpc>
              <a:buNone/>
            </a:pPr>
            <a:endParaRPr lang="ru-RU" sz="5500" b="1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6213" indent="546100" algn="just">
              <a:lnSpc>
                <a:spcPct val="170000"/>
              </a:lnSpc>
              <a:buNone/>
            </a:pPr>
            <a:r>
              <a:rPr lang="ru-RU" sz="72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Целью </a:t>
            </a:r>
            <a:r>
              <a:rPr lang="ru-RU" sz="72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Регионального модельного центра </a:t>
            </a:r>
            <a:r>
              <a:rPr lang="ru-RU" sz="7200" dirty="0">
                <a:latin typeface="Arial" panose="020B0604020202020204" pitchFamily="34" charset="0"/>
                <a:cs typeface="Arial" panose="020B0604020202020204" pitchFamily="34" charset="0"/>
              </a:rPr>
              <a:t>является создание условий для обеспечения в </a:t>
            </a:r>
            <a:r>
              <a:rPr lang="ru-RU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Оренбургской области </a:t>
            </a:r>
            <a:r>
              <a:rPr lang="ru-RU" sz="7200" dirty="0">
                <a:latin typeface="Arial" panose="020B0604020202020204" pitchFamily="34" charset="0"/>
                <a:cs typeface="Arial" panose="020B0604020202020204" pitchFamily="34" charset="0"/>
              </a:rPr>
              <a:t>эффективной системы взаимодействия в сфере дополнительного образования детей при реализации современных, вариативных и востребованных дополнительных общеобразовательных программ различных направленностей, обеспечивающих достижение показателей развития системы дополнительного образования детей, установленных федеральным проектом «Успех каждого ребенка» национального проекта «Образование».</a:t>
            </a:r>
          </a:p>
          <a:p>
            <a:pPr marL="722313" indent="0">
              <a:buNone/>
            </a:pPr>
            <a:endParaRPr lang="ru-RU" altLang="ru-RU" b="1" dirty="0" smtClean="0">
              <a:solidFill>
                <a:srgbClr val="0070C0"/>
              </a:solidFill>
            </a:endParaRPr>
          </a:p>
        </p:txBody>
      </p:sp>
      <p:pic>
        <p:nvPicPr>
          <p:cNvPr id="1026" name="Picture 2" descr="D:\Desktop\к августовке\выступления\1-logotip-519x10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93610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Desktop\к августовке\выступления\deb9f9efc56ef2a940bdf0d58ccaad5c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1916832"/>
            <a:ext cx="1512169" cy="1484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Desktop\к августовке\выступления\deb9f9efc56ef2a940bdf0d58ccaad5c_X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3645024"/>
            <a:ext cx="1512169" cy="162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1839" y="4171222"/>
            <a:ext cx="574713" cy="725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421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8592" y="260648"/>
            <a:ext cx="7158208" cy="939242"/>
          </a:xfrm>
        </p:spPr>
        <p:txBody>
          <a:bodyPr>
            <a:noAutofit/>
          </a:bodyPr>
          <a:lstStyle/>
          <a:p>
            <a:r>
              <a:rPr lang="ru-RU" altLang="ru-RU" sz="2800" b="1" dirty="0" smtClean="0">
                <a:solidFill>
                  <a:srgbClr val="0070C0"/>
                </a:solidFill>
              </a:rPr>
              <a:t/>
            </a:r>
            <a:br>
              <a:rPr lang="ru-RU" altLang="ru-RU" sz="2800" b="1" dirty="0" smtClean="0">
                <a:solidFill>
                  <a:srgbClr val="0070C0"/>
                </a:solidFill>
              </a:rPr>
            </a:br>
            <a:r>
              <a:rPr lang="ru-RU" altLang="ru-RU" sz="2800" b="1" dirty="0" smtClean="0">
                <a:solidFill>
                  <a:srgbClr val="0070C0"/>
                </a:solidFill>
              </a:rPr>
              <a:t>Региональный </a:t>
            </a:r>
            <a:r>
              <a:rPr lang="ru-RU" altLang="ru-RU" sz="2800" b="1" dirty="0">
                <a:solidFill>
                  <a:srgbClr val="0070C0"/>
                </a:solidFill>
              </a:rPr>
              <a:t>модельный центр – </a:t>
            </a:r>
            <a:r>
              <a:rPr lang="ru-RU" altLang="ru-RU" sz="2800" b="1" dirty="0" smtClean="0">
                <a:solidFill>
                  <a:srgbClr val="0070C0"/>
                </a:solidFill>
              </a:rPr>
              <a:t>как ядро региональной системы дополнительного </a:t>
            </a:r>
            <a:r>
              <a:rPr lang="ru-RU" altLang="ru-RU" sz="2800" b="1" dirty="0">
                <a:solidFill>
                  <a:srgbClr val="0070C0"/>
                </a:solidFill>
              </a:rPr>
              <a:t>образования </a:t>
            </a:r>
            <a:r>
              <a:rPr lang="ru-RU" altLang="ru-RU" sz="2800" b="1" dirty="0" smtClean="0">
                <a:solidFill>
                  <a:srgbClr val="0070C0"/>
                </a:solidFill>
              </a:rPr>
              <a:t>детей</a:t>
            </a:r>
            <a:r>
              <a:rPr lang="ru-RU" altLang="ru-RU" sz="2800" dirty="0">
                <a:solidFill>
                  <a:srgbClr val="0070C0"/>
                </a:solidFill>
              </a:rPr>
              <a:t/>
            </a:r>
            <a:br>
              <a:rPr lang="ru-RU" altLang="ru-RU" sz="2800" dirty="0">
                <a:solidFill>
                  <a:srgbClr val="0070C0"/>
                </a:solidFill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2" descr="D:\Desktop\к августовке\выступления\deb9f9efc56ef2a940bdf0d58ccaad5c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23" y="0"/>
            <a:ext cx="1512169" cy="162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432048" cy="579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03648" y="1484784"/>
            <a:ext cx="705678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ru-RU" b="1" dirty="0" smtClean="0">
              <a:solidFill>
                <a:schemeClr val="bg1"/>
              </a:solidFill>
              <a:latin typeface="Arial" charset="0"/>
            </a:endParaRPr>
          </a:p>
          <a:p>
            <a:pPr algn="ctr"/>
            <a:r>
              <a:rPr lang="ru-RU" altLang="ru-RU" b="1" dirty="0" smtClean="0">
                <a:solidFill>
                  <a:schemeClr val="bg1"/>
                </a:solidFill>
                <a:latin typeface="Arial" charset="0"/>
              </a:rPr>
              <a:t>Национальный </a:t>
            </a:r>
            <a:r>
              <a:rPr lang="ru-RU" altLang="ru-RU" b="1" dirty="0">
                <a:solidFill>
                  <a:schemeClr val="bg1"/>
                </a:solidFill>
                <a:latin typeface="Arial" charset="0"/>
              </a:rPr>
              <a:t>проект «Образование» - Федеральный проект «Успех каждого ребенка»</a:t>
            </a:r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82443" y="2276872"/>
            <a:ext cx="626469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Правительство Оренбургской области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6057292"/>
            <a:ext cx="3600400" cy="6120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Организации дополнительного образования детей _  100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932040" y="6057292"/>
            <a:ext cx="3672408" cy="6120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Учреждения/организации, реализующие ДООП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72507" y="2714620"/>
            <a:ext cx="2084981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Министерство культуры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03848" y="2643182"/>
            <a:ext cx="2796912" cy="857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Министерство образования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86512" y="2714620"/>
            <a:ext cx="2173920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Министерство физической культуры и спорта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2051720" y="3717032"/>
            <a:ext cx="536459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Региональный модельный центр – ГАУДО  ОО ДТДМ им. </a:t>
            </a:r>
            <a:r>
              <a:rPr lang="ru-RU" dirty="0" err="1" smtClean="0"/>
              <a:t>В.П.Поляничко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331640" y="4669904"/>
            <a:ext cx="1872208" cy="8473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Ресурсный региональный центр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574790" y="4805536"/>
            <a:ext cx="228000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Ресурсный региональный центр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012160" y="4701480"/>
            <a:ext cx="1728192" cy="81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Ресурсный региональный центр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 rot="16200000">
            <a:off x="179512" y="4221546"/>
            <a:ext cx="158417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dirty="0" smtClean="0"/>
              <a:t>Сетевые партнёры  </a:t>
            </a:r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 rot="16200000">
            <a:off x="7405119" y="4253979"/>
            <a:ext cx="158417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dirty="0" smtClean="0"/>
              <a:t>Сетевые партнёры  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71600" y="5661248"/>
            <a:ext cx="7344816" cy="2160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Муниципальные опорные центры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9356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850106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Областное  августовское совещание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работников образования Оренбургской области </a:t>
            </a:r>
            <a:r>
              <a:rPr lang="ru-RU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«Актуальные направления цифровой трансформации образования: перспективы и новые возможности развития традиционного образования в Оренбургской области»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5733256"/>
            <a:ext cx="8219256" cy="5760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2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ТРЭК</a:t>
            </a:r>
            <a:r>
              <a:rPr lang="ru-RU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18.08.2020</a:t>
            </a:r>
          </a:p>
          <a:p>
            <a:pPr marL="0" indent="0" algn="ctr">
              <a:buNone/>
            </a:pPr>
            <a:r>
              <a:rPr lang="ru-RU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«Развитие </a:t>
            </a:r>
            <a:r>
              <a:rPr lang="ru-RU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системы дополнительного образования детей и молодёжи </a:t>
            </a:r>
            <a:r>
              <a:rPr lang="ru-RU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условиях цифровизации»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691680" y="1196752"/>
            <a:ext cx="6768752" cy="4464495"/>
          </a:xfrm>
        </p:spPr>
        <p:txBody>
          <a:bodyPr anchor="ctr">
            <a:normAutofit fontScale="77500" lnSpcReduction="20000"/>
          </a:bodyPr>
          <a:lstStyle/>
          <a:p>
            <a:pPr marL="722313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Направления деятельности </a:t>
            </a:r>
            <a:r>
              <a:rPr lang="ru-RU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регионального модельного </a:t>
            </a: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центра:</a:t>
            </a:r>
          </a:p>
          <a:p>
            <a:pPr lvl="0"/>
            <a:r>
              <a:rPr lang="ru-RU" dirty="0"/>
              <a:t>Обеспечение доступности, вариативности, качества дополнительных общеобразовательных </a:t>
            </a:r>
            <a:r>
              <a:rPr lang="ru-RU" dirty="0" smtClean="0"/>
              <a:t>программ. </a:t>
            </a:r>
            <a:endParaRPr lang="ru-RU" dirty="0"/>
          </a:p>
          <a:p>
            <a:pPr lvl="0"/>
            <a:r>
              <a:rPr lang="ru-RU" dirty="0"/>
              <a:t>Развитие профессионального мастерства и профессиональных компетенций руководящих и педагогических кадров.</a:t>
            </a:r>
          </a:p>
          <a:p>
            <a:pPr lvl="0"/>
            <a:r>
              <a:rPr lang="ru-RU" dirty="0"/>
              <a:t>Формирование современных организационно-управленческих механизмов развития региональной системы дополнительного образования </a:t>
            </a:r>
            <a:r>
              <a:rPr lang="ru-RU" dirty="0" smtClean="0"/>
              <a:t>детей. </a:t>
            </a:r>
            <a:endParaRPr lang="ru-RU" dirty="0"/>
          </a:p>
          <a:p>
            <a:pPr lvl="0"/>
            <a:r>
              <a:rPr lang="ru-RU" dirty="0"/>
              <a:t>Информационное сопровождение региональной системы дополнительного образования </a:t>
            </a:r>
            <a:r>
              <a:rPr lang="ru-RU" dirty="0" smtClean="0"/>
              <a:t>детей. </a:t>
            </a:r>
            <a:endParaRPr lang="ru-RU" dirty="0"/>
          </a:p>
        </p:txBody>
      </p:sp>
      <p:pic>
        <p:nvPicPr>
          <p:cNvPr id="1026" name="Picture 2" descr="D:\Desktop\к августовке\выступления\1-logotip-519x10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93610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Desktop\к августовке\выступления\deb9f9efc56ef2a940bdf0d58ccaad5c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1916832"/>
            <a:ext cx="1512169" cy="1484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Desktop\к августовке\выступления\deb9f9efc56ef2a940bdf0d58ccaad5c_X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3645024"/>
            <a:ext cx="1512169" cy="162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1839" y="4171222"/>
            <a:ext cx="574713" cy="725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2128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850106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Областное  августовское совещание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работников образования Оренбургской области </a:t>
            </a:r>
            <a:r>
              <a:rPr lang="ru-RU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«Актуальные направления цифровой трансформации образования: перспективы и новые возможности развития традиционного образования в Оренбургской области»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5733256"/>
            <a:ext cx="8219256" cy="5760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2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ТРЭК</a:t>
            </a:r>
            <a:r>
              <a:rPr lang="ru-RU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18.08.2020</a:t>
            </a:r>
          </a:p>
          <a:p>
            <a:pPr marL="0" indent="0" algn="ctr">
              <a:buNone/>
            </a:pPr>
            <a:r>
              <a:rPr lang="ru-RU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«Развитие </a:t>
            </a:r>
            <a:r>
              <a:rPr lang="ru-RU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системы дополнительного образования детей и молодёжи </a:t>
            </a:r>
            <a:r>
              <a:rPr lang="ru-RU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условиях цифровизации»</a:t>
            </a:r>
          </a:p>
        </p:txBody>
      </p:sp>
      <p:pic>
        <p:nvPicPr>
          <p:cNvPr id="1026" name="Picture 2" descr="D:\Desktop\к августовке\выступления\1-logotip-519x10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93610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Desktop\к августовке\выступления\deb9f9efc56ef2a940bdf0d58ccaad5c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1916832"/>
            <a:ext cx="1512169" cy="1484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Desktop\к августовке\выступления\deb9f9efc56ef2a940bdf0d58ccaad5c_X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3645024"/>
            <a:ext cx="1512169" cy="162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1839" y="4171222"/>
            <a:ext cx="574713" cy="725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вал 4"/>
          <p:cNvSpPr/>
          <p:nvPr/>
        </p:nvSpPr>
        <p:spPr>
          <a:xfrm>
            <a:off x="2339752" y="1196752"/>
            <a:ext cx="5832648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Инвентаризация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99501"/>
            <a:ext cx="1800200" cy="4074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Группа 10"/>
          <p:cNvGrpSpPr/>
          <p:nvPr/>
        </p:nvGrpSpPr>
        <p:grpSpPr>
          <a:xfrm>
            <a:off x="3491881" y="2659323"/>
            <a:ext cx="2736303" cy="2609005"/>
            <a:chOff x="5956" y="2036384"/>
            <a:chExt cx="4005350" cy="3678655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5956" y="2036384"/>
              <a:ext cx="4005350" cy="3678655"/>
            </a:xfrm>
            <a:prstGeom prst="roundRect">
              <a:avLst>
                <a:gd name="adj" fmla="val 1000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Скругленный прямоугольник 4"/>
            <p:cNvSpPr/>
            <p:nvPr/>
          </p:nvSpPr>
          <p:spPr>
            <a:xfrm>
              <a:off x="113700" y="2144128"/>
              <a:ext cx="3789862" cy="346316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kern="1200" dirty="0" smtClean="0">
                  <a:latin typeface="Arial" pitchFamily="34" charset="0"/>
                  <a:cs typeface="Arial" pitchFamily="34" charset="0"/>
                </a:rPr>
                <a:t>Материально-технические</a:t>
              </a:r>
              <a:r>
                <a:rPr lang="en-US" sz="2800" kern="1200" dirty="0" smtClean="0">
                  <a:latin typeface="Arial" pitchFamily="34" charset="0"/>
                  <a:cs typeface="Arial" pitchFamily="34" charset="0"/>
                </a:rPr>
                <a:t>  </a:t>
              </a:r>
              <a:r>
                <a:rPr lang="ru-RU" sz="2800" kern="1200" dirty="0" smtClean="0">
                  <a:latin typeface="Arial" pitchFamily="34" charset="0"/>
                  <a:cs typeface="Arial" pitchFamily="34" charset="0"/>
                </a:rPr>
                <a:t>ресурсы</a:t>
              </a:r>
              <a:endParaRPr lang="ru-RU" sz="2800" kern="1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372200" y="2659322"/>
            <a:ext cx="2520280" cy="2619811"/>
            <a:chOff x="3592" y="2011121"/>
            <a:chExt cx="7350928" cy="3700265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3592" y="2011121"/>
              <a:ext cx="7350928" cy="3700265"/>
            </a:xfrm>
            <a:prstGeom prst="roundRect">
              <a:avLst>
                <a:gd name="adj" fmla="val 1000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Скругленный прямоугольник 4"/>
            <p:cNvSpPr/>
            <p:nvPr/>
          </p:nvSpPr>
          <p:spPr>
            <a:xfrm>
              <a:off x="111968" y="2403141"/>
              <a:ext cx="7134173" cy="319986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kern="1200" dirty="0" err="1" smtClean="0">
                  <a:latin typeface="Arial" pitchFamily="34" charset="0"/>
                  <a:cs typeface="Arial" pitchFamily="34" charset="0"/>
                </a:rPr>
                <a:t>Инфраструк</a:t>
              </a:r>
              <a:r>
                <a:rPr lang="ru-RU" sz="2800" kern="1200" dirty="0" smtClean="0">
                  <a:latin typeface="Arial" pitchFamily="34" charset="0"/>
                  <a:cs typeface="Arial" pitchFamily="34" charset="0"/>
                </a:rPr>
                <a:t>- </a:t>
              </a:r>
            </a:p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kern="1200" dirty="0" err="1" smtClean="0">
                  <a:latin typeface="Arial" pitchFamily="34" charset="0"/>
                  <a:cs typeface="Arial" pitchFamily="34" charset="0"/>
                </a:rPr>
                <a:t>турные</a:t>
              </a:r>
              <a:r>
                <a:rPr lang="ru-RU" sz="2800" kern="1200" dirty="0" smtClean="0">
                  <a:latin typeface="Arial" pitchFamily="34" charset="0"/>
                  <a:cs typeface="Arial" pitchFamily="34" charset="0"/>
                </a:rPr>
                <a:t>  ресурсы</a:t>
              </a:r>
              <a:endParaRPr lang="ru-RU" sz="2800" kern="1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48132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850106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Областное  августовское совещание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работников образования Оренбургской области </a:t>
            </a:r>
            <a:r>
              <a:rPr lang="ru-RU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«Актуальные направления цифровой трансформации образования: перспективы и новые возможности развития традиционного образования в Оренбургской области»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28596" y="5715016"/>
            <a:ext cx="8219256" cy="5760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2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ТРЭК</a:t>
            </a:r>
            <a:r>
              <a:rPr lang="ru-RU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18.08.2020</a:t>
            </a:r>
          </a:p>
          <a:p>
            <a:pPr marL="0" indent="0" algn="ctr">
              <a:buNone/>
            </a:pPr>
            <a:r>
              <a:rPr lang="ru-RU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«Развитие </a:t>
            </a:r>
            <a:r>
              <a:rPr lang="ru-RU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системы дополнительного образования детей и молодёжи </a:t>
            </a:r>
            <a:r>
              <a:rPr lang="ru-RU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условиях цифровизации»</a:t>
            </a:r>
          </a:p>
        </p:txBody>
      </p:sp>
      <p:pic>
        <p:nvPicPr>
          <p:cNvPr id="1026" name="Picture 2" descr="D:\Desktop\к августовке\выступления\1-logotip-519x10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93610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Desktop\к августовке\выступления\deb9f9efc56ef2a940bdf0d58ccaad5c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1916832"/>
            <a:ext cx="1512169" cy="1484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Desktop\к августовке\выступления\deb9f9efc56ef2a940bdf0d58ccaad5c_X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3645024"/>
            <a:ext cx="1512169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1839" y="4171222"/>
            <a:ext cx="574713" cy="725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692275" y="2214555"/>
            <a:ext cx="6767513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2000232" y="1285860"/>
            <a:ext cx="6000792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Интернет ресурс РМЦ</a:t>
            </a:r>
            <a:endParaRPr lang="ru-RU" sz="2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337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850106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Областное  августовское совещание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работников образования Оренбургской области </a:t>
            </a:r>
            <a:r>
              <a:rPr lang="ru-RU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«Актуальные направления цифровой трансформации образования: перспективы и новые возможности развития традиционного образования в Оренбургской области»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5733256"/>
            <a:ext cx="8219256" cy="5760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2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ТРЭК</a:t>
            </a:r>
            <a:r>
              <a:rPr lang="ru-RU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18.08.2020</a:t>
            </a:r>
          </a:p>
          <a:p>
            <a:pPr marL="0" indent="0" algn="ctr">
              <a:buNone/>
            </a:pPr>
            <a:r>
              <a:rPr lang="ru-RU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«Развитие </a:t>
            </a:r>
            <a:r>
              <a:rPr lang="ru-RU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системы дополнительного образования детей и молодёжи </a:t>
            </a:r>
            <a:r>
              <a:rPr lang="ru-RU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условиях цифровизации»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691680" y="1196752"/>
            <a:ext cx="6768752" cy="4464495"/>
          </a:xfrm>
        </p:spPr>
        <p:txBody>
          <a:bodyPr anchor="ctr">
            <a:normAutofit/>
          </a:bodyPr>
          <a:lstStyle/>
          <a:p>
            <a:pPr marL="176213" indent="546100" algn="just">
              <a:buNone/>
            </a:pPr>
            <a:r>
              <a:rPr lang="ru-RU" dirty="0" smtClean="0">
                <a:solidFill>
                  <a:srgbClr val="FF0000"/>
                </a:solidFill>
              </a:rPr>
              <a:t>Модель дворца</a:t>
            </a:r>
            <a:endParaRPr lang="ru-RU" dirty="0"/>
          </a:p>
          <a:p>
            <a:pPr marL="722313" indent="0">
              <a:buNone/>
            </a:pPr>
            <a:endParaRPr lang="ru-RU" altLang="ru-RU" b="1" dirty="0" smtClean="0">
              <a:solidFill>
                <a:srgbClr val="0070C0"/>
              </a:solidFill>
            </a:endParaRPr>
          </a:p>
        </p:txBody>
      </p:sp>
      <p:pic>
        <p:nvPicPr>
          <p:cNvPr id="1026" name="Picture 2" descr="D:\Desktop\к августовке\выступления\1-logotip-519x10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93610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Desktop\к августовке\выступления\deb9f9efc56ef2a940bdf0d58ccaad5c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1916832"/>
            <a:ext cx="1512169" cy="1484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Desktop\к августовке\выступления\deb9f9efc56ef2a940bdf0d58ccaad5c_X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3645024"/>
            <a:ext cx="1512169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1839" y="4171222"/>
            <a:ext cx="574713" cy="725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340768"/>
            <a:ext cx="7596336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5337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850106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Областное  августовское совещание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работников образования Оренбургской области </a:t>
            </a:r>
            <a:r>
              <a:rPr lang="ru-RU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«Актуальные направления цифровой трансформации образования: перспективы и новые возможности развития традиционного образования в Оренбургской области»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5733256"/>
            <a:ext cx="8219256" cy="5760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2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ТРЭК</a:t>
            </a:r>
            <a:r>
              <a:rPr lang="ru-RU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18.08.2020</a:t>
            </a:r>
          </a:p>
          <a:p>
            <a:pPr marL="0" indent="0" algn="ctr">
              <a:buNone/>
            </a:pPr>
            <a:r>
              <a:rPr lang="ru-RU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«Развитие </a:t>
            </a:r>
            <a:r>
              <a:rPr lang="ru-RU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системы дополнительного образования детей и молодёжи </a:t>
            </a:r>
            <a:r>
              <a:rPr lang="ru-RU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условиях цифровизации»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691680" y="1196752"/>
            <a:ext cx="6768752" cy="4464495"/>
          </a:xfrm>
        </p:spPr>
        <p:txBody>
          <a:bodyPr anchor="ctr">
            <a:normAutofit fontScale="77500" lnSpcReduction="20000"/>
          </a:bodyPr>
          <a:lstStyle/>
          <a:p>
            <a:pPr marL="722313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Направления деятельности </a:t>
            </a:r>
            <a:r>
              <a:rPr lang="ru-RU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регионального модельного </a:t>
            </a: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центра:</a:t>
            </a:r>
          </a:p>
          <a:p>
            <a:pPr lvl="0"/>
            <a:r>
              <a:rPr lang="ru-RU" dirty="0"/>
              <a:t>Обеспечение доступности, вариативности, качества дополнительных общеобразовательных </a:t>
            </a:r>
            <a:r>
              <a:rPr lang="ru-RU" dirty="0" smtClean="0"/>
              <a:t>программ. </a:t>
            </a:r>
            <a:endParaRPr lang="ru-RU" dirty="0"/>
          </a:p>
          <a:p>
            <a:pPr lvl="0"/>
            <a:r>
              <a:rPr lang="ru-RU" dirty="0"/>
              <a:t>Развитие профессионального мастерства и профессиональных компетенций руководящих и педагогических кадров.</a:t>
            </a:r>
          </a:p>
          <a:p>
            <a:pPr lvl="0"/>
            <a:r>
              <a:rPr lang="ru-RU" dirty="0"/>
              <a:t>Формирование современных организационно-управленческих механизмов развития региональной системы дополнительного образования </a:t>
            </a:r>
            <a:r>
              <a:rPr lang="ru-RU" dirty="0" smtClean="0"/>
              <a:t>детей. </a:t>
            </a:r>
            <a:endParaRPr lang="ru-RU" dirty="0"/>
          </a:p>
          <a:p>
            <a:pPr lvl="0"/>
            <a:r>
              <a:rPr lang="ru-RU" dirty="0"/>
              <a:t>Информационное сопровождение региональной системы дополнительного образования </a:t>
            </a:r>
            <a:r>
              <a:rPr lang="ru-RU" dirty="0" smtClean="0"/>
              <a:t>детей. </a:t>
            </a:r>
            <a:endParaRPr lang="ru-RU" dirty="0"/>
          </a:p>
        </p:txBody>
      </p:sp>
      <p:pic>
        <p:nvPicPr>
          <p:cNvPr id="1026" name="Picture 2" descr="D:\Desktop\к августовке\выступления\1-logotip-519x10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93610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Desktop\к августовке\выступления\deb9f9efc56ef2a940bdf0d58ccaad5c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1916832"/>
            <a:ext cx="1512169" cy="1484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Desktop\к августовке\выступления\deb9f9efc56ef2a940bdf0d58ccaad5c_X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3645024"/>
            <a:ext cx="1512169" cy="162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1839" y="4171222"/>
            <a:ext cx="574713" cy="725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2128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637</Words>
  <Application>Microsoft Office PowerPoint</Application>
  <PresentationFormat>Экран (4:3)</PresentationFormat>
  <Paragraphs>80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Областное  августовское совещание работников образования Оренбургской области «Актуальные направления цифровой трансформации образования: перспективы и новые возможности развития традиционного образования в Оренбургской области»</vt:lpstr>
      <vt:lpstr>Областное  августовское совещание работников образования Оренбургской области «Актуальные направления цифровой трансформации образования: перспективы и новые возможности развития традиционного образования в Оренбургской области»</vt:lpstr>
      <vt:lpstr>Областное  августовское совещание работников образования Оренбургской области «Актуальные направления цифровой трансформации образования: перспективы и новые возможности развития традиционного образования в Оренбургской области»</vt:lpstr>
      <vt:lpstr> Региональный модельный центр – как ядро региональной системы дополнительного образования детей </vt:lpstr>
      <vt:lpstr>Областное  августовское совещание работников образования Оренбургской области «Актуальные направления цифровой трансформации образования: перспективы и новые возможности развития традиционного образования в Оренбургской области»</vt:lpstr>
      <vt:lpstr>Областное  августовское совещание работников образования Оренбургской области «Актуальные направления цифровой трансформации образования: перспективы и новые возможности развития традиционного образования в Оренбургской области»</vt:lpstr>
      <vt:lpstr>Областное  августовское совещание работников образования Оренбургской области «Актуальные направления цифровой трансформации образования: перспективы и новые возможности развития традиционного образования в Оренбургской области»</vt:lpstr>
      <vt:lpstr>Областное  августовское совещание работников образования Оренбургской области «Актуальные направления цифровой трансформации образования: перспективы и новые возможности развития традиционного образования в Оренбургской области»</vt:lpstr>
      <vt:lpstr>Областное  августовское совещание работников образования Оренбургской области «Актуальные направления цифровой трансформации образования: перспективы и новые возможности развития традиционного образования в Оренбургской области»</vt:lpstr>
      <vt:lpstr>Областное  августовское совещание работников образования Оренбургской области «Актуальные направления цифровой трансформации образования: перспективы и новые возможности развития традиционного образования в Оренбургской области»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Региональный модельный центр – координатор межведомственного взаимодействия в сфере дополнительного образования детей и молодежи </dc:title>
  <dc:creator>User</dc:creator>
  <cp:lastModifiedBy>Admin</cp:lastModifiedBy>
  <cp:revision>18</cp:revision>
  <dcterms:created xsi:type="dcterms:W3CDTF">2020-08-16T10:01:15Z</dcterms:created>
  <dcterms:modified xsi:type="dcterms:W3CDTF">2020-08-21T06:20:50Z</dcterms:modified>
</cp:coreProperties>
</file>