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65" r:id="rId2"/>
    <p:sldId id="387" r:id="rId3"/>
    <p:sldId id="401" r:id="rId4"/>
    <p:sldId id="403" r:id="rId5"/>
    <p:sldId id="388" r:id="rId6"/>
    <p:sldId id="406" r:id="rId7"/>
    <p:sldId id="389" r:id="rId8"/>
    <p:sldId id="399" r:id="rId9"/>
    <p:sldId id="392" r:id="rId10"/>
    <p:sldId id="410" r:id="rId11"/>
    <p:sldId id="409" r:id="rId12"/>
    <p:sldId id="396" r:id="rId13"/>
    <p:sldId id="405" r:id="rId14"/>
    <p:sldId id="411" r:id="rId15"/>
    <p:sldId id="398" r:id="rId16"/>
    <p:sldId id="394" r:id="rId17"/>
  </p:sldIdLst>
  <p:sldSz cx="9144000" cy="5143500" type="screen16x9"/>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52F2B"/>
    <a:srgbClr val="CC3300"/>
    <a:srgbClr val="C0504D"/>
    <a:srgbClr val="FF5050"/>
    <a:srgbClr val="CC0000"/>
    <a:srgbClr val="00DE64"/>
    <a:srgbClr val="00C459"/>
    <a:srgbClr val="38BA51"/>
    <a:srgbClr val="5CB090"/>
    <a:srgbClr val="EDF20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306" autoAdjust="0"/>
  </p:normalViewPr>
  <p:slideViewPr>
    <p:cSldViewPr>
      <p:cViewPr varScale="1">
        <p:scale>
          <a:sx n="107" d="100"/>
          <a:sy n="107" d="100"/>
        </p:scale>
        <p:origin x="-84" y="-37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3" y="0"/>
            <a:ext cx="2945659" cy="49542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6" y="0"/>
            <a:ext cx="2945659" cy="495428"/>
          </a:xfrm>
          <a:prstGeom prst="rect">
            <a:avLst/>
          </a:prstGeom>
        </p:spPr>
        <p:txBody>
          <a:bodyPr vert="horz" lIns="91440" tIns="45720" rIns="91440" bIns="45720" rtlCol="0"/>
          <a:lstStyle>
            <a:lvl1pPr algn="r">
              <a:defRPr sz="1200"/>
            </a:lvl1pPr>
          </a:lstStyle>
          <a:p>
            <a:fld id="{931F18E8-E900-4E7C-B957-AB83CD26C817}" type="datetimeFigureOut">
              <a:rPr lang="ru-RU" smtClean="0"/>
              <a:pPr/>
              <a:t>21.08.2020</a:t>
            </a:fld>
            <a:endParaRPr lang="ru-RU"/>
          </a:p>
        </p:txBody>
      </p:sp>
      <p:sp>
        <p:nvSpPr>
          <p:cNvPr id="4" name="Образ слайда 3"/>
          <p:cNvSpPr>
            <a:spLocks noGrp="1" noRot="1" noChangeAspect="1"/>
          </p:cNvSpPr>
          <p:nvPr>
            <p:ph type="sldImg" idx="2"/>
          </p:nvPr>
        </p:nvSpPr>
        <p:spPr>
          <a:xfrm>
            <a:off x="436563" y="1235075"/>
            <a:ext cx="5924550" cy="3332163"/>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3" y="9378826"/>
            <a:ext cx="2945659" cy="49542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6" y="9378826"/>
            <a:ext cx="2945659" cy="495427"/>
          </a:xfrm>
          <a:prstGeom prst="rect">
            <a:avLst/>
          </a:prstGeom>
        </p:spPr>
        <p:txBody>
          <a:bodyPr vert="horz" lIns="91440" tIns="45720" rIns="91440" bIns="45720" rtlCol="0" anchor="b"/>
          <a:lstStyle>
            <a:lvl1pPr algn="r">
              <a:defRPr sz="1200"/>
            </a:lvl1pPr>
          </a:lstStyle>
          <a:p>
            <a:fld id="{A72CCB3F-1827-4FAD-B671-6F5CAFD3E29D}" type="slidenum">
              <a:rPr lang="ru-RU" smtClean="0"/>
              <a:pPr/>
              <a:t>‹#›</a:t>
            </a:fld>
            <a:endParaRPr lang="ru-RU"/>
          </a:p>
        </p:txBody>
      </p:sp>
    </p:spTree>
    <p:extLst>
      <p:ext uri="{BB962C8B-B14F-4D97-AF65-F5344CB8AC3E}">
        <p14:creationId xmlns:p14="http://schemas.microsoft.com/office/powerpoint/2010/main" xmlns="" val="425167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a:t>Образец заголовка</a:t>
            </a:r>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154781"/>
            <a:ext cx="6019800" cy="329088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AC75982-9FA2-4FD9-9F60-D2B61B26B2E6}" type="datetimeFigureOut">
              <a:rPr lang="ru-RU" smtClean="0"/>
              <a:pPr/>
              <a:t>21.08.2020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D109E4-F023-4166-A869-5D5CD524035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AC75982-9FA2-4FD9-9F60-D2B61B26B2E6}" type="datetimeFigureOut">
              <a:rPr lang="ru-RU" smtClean="0"/>
              <a:pPr/>
              <a:t>21.08.2020</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7D109E4-F023-4166-A869-5D5CD524035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detionline.com/" TargetMode="External"/><Relationship Id="rId3" Type="http://schemas.openxmlformats.org/officeDocument/2006/relationships/hyperlink" Target="https://nra-russia.ru/" TargetMode="External"/><Relationship Id="rId7" Type="http://schemas.openxmlformats.org/officeDocument/2006/relationships/hyperlink" Target="https://www.narko56.ru/" TargetMode="External"/><Relationship Id="rId12" Type="http://schemas.openxmlformats.org/officeDocument/2006/relationships/image" Target="../media/image8.png"/><Relationship Id="rId2" Type="http://schemas.openxmlformats.org/officeDocument/2006/relationships/hyperlink" Target="http://www.anticorruption.life/" TargetMode="External"/><Relationship Id="rId1" Type="http://schemas.openxmlformats.org/officeDocument/2006/relationships/slideLayout" Target="../slideLayouts/slideLayout2.xml"/><Relationship Id="rId6" Type="http://schemas.openxmlformats.org/officeDocument/2006/relationships/hyperlink" Target="https://cloud.mail.ru/public/3PUu/3Fr4qaYm5" TargetMode="External"/><Relationship Id="rId11" Type="http://schemas.openxmlformats.org/officeDocument/2006/relationships/hyperlink" Target="https://ru.wikipedia.org/wiki/%D0%98%D0%BD%D1%82%D0%B5%D1%80%D0%BD%D0%B5%D1%82" TargetMode="External"/><Relationship Id="rId5" Type="http://schemas.openxmlformats.org/officeDocument/2006/relationships/hyperlink" Target="http://&#1074;&#1076;&#1087;&#1086;.&#1088;&#1092;/" TargetMode="External"/><Relationship Id="rId10" Type="http://schemas.openxmlformats.org/officeDocument/2006/relationships/hyperlink" Target="http://eais.rkn.gov.ru/" TargetMode="External"/><Relationship Id="rId4" Type="http://schemas.openxmlformats.org/officeDocument/2006/relationships/hyperlink" Target="https://clck.ru/PhJvt" TargetMode="External"/><Relationship Id="rId9" Type="http://schemas.openxmlformats.org/officeDocument/2006/relationships/hyperlink" Target="https://fcprc.ru/materials-category/informatsionno-metodicheskie-materialy-dlya-roditelej/"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fond-detyam.ru/" TargetMode="External"/><Relationship Id="rId7" Type="http://schemas.openxmlformats.org/officeDocument/2006/relationships/hyperlink" Target="http://&#1087;&#1088;&#1086;&#1092;&#1080;&#1083;&#1072;&#1082;&#1090;&#1080;&#1082;&#1072;-&#1079;&#1072;&#1074;&#1080;&#1089;&#1080;&#1084;&#1086;&#1089;&#1090;&#1077;&#1081;.&#1088;&#1092;/" TargetMode="External"/><Relationship Id="rId2" Type="http://schemas.openxmlformats.org/officeDocument/2006/relationships/hyperlink" Target="http://detionline.com/" TargetMode="External"/><Relationship Id="rId1" Type="http://schemas.openxmlformats.org/officeDocument/2006/relationships/slideLayout" Target="../slideLayouts/slideLayout2.xml"/><Relationship Id="rId6" Type="http://schemas.openxmlformats.org/officeDocument/2006/relationships/hyperlink" Target="https://cloud.mail.ru/public/3PUu/3Fr4qaYm5" TargetMode="External"/><Relationship Id="rId5" Type="http://schemas.openxmlformats.org/officeDocument/2006/relationships/hyperlink" Target="https://www.narko56.ru/" TargetMode="External"/><Relationship Id="rId4" Type="http://schemas.openxmlformats.org/officeDocument/2006/relationships/hyperlink" Target="http://eais.rkn.gov.r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fcprc.ru/metodicheskie-materialy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fcprc.ru/metodicheskie-materialy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8662" y="142858"/>
            <a:ext cx="8072494" cy="2857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dirty="0"/>
              <a:t>Министерство образования Оренбургской области</a:t>
            </a:r>
            <a:endParaRPr lang="ru-RU" dirty="0"/>
          </a:p>
        </p:txBody>
      </p:sp>
      <p:sp>
        <p:nvSpPr>
          <p:cNvPr id="5" name="Прямоугольник 4"/>
          <p:cNvSpPr/>
          <p:nvPr/>
        </p:nvSpPr>
        <p:spPr>
          <a:xfrm>
            <a:off x="928662" y="470175"/>
            <a:ext cx="8072494" cy="45719"/>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0" y="5000642"/>
            <a:ext cx="9144000" cy="142858"/>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C:\Users\Админ\Downloads\47081.jpg"/>
          <p:cNvPicPr>
            <a:picLocks noChangeAspect="1" noChangeArrowheads="1"/>
          </p:cNvPicPr>
          <p:nvPr/>
        </p:nvPicPr>
        <p:blipFill>
          <a:blip r:embed="rId2" cstate="email"/>
          <a:srcRect/>
          <a:stretch>
            <a:fillRect/>
          </a:stretch>
        </p:blipFill>
        <p:spPr bwMode="auto">
          <a:xfrm>
            <a:off x="142844" y="59411"/>
            <a:ext cx="641339" cy="743015"/>
          </a:xfrm>
          <a:prstGeom prst="rect">
            <a:avLst/>
          </a:prstGeom>
          <a:noFill/>
        </p:spPr>
      </p:pic>
      <p:sp>
        <p:nvSpPr>
          <p:cNvPr id="7" name="Заголовок 1"/>
          <p:cNvSpPr>
            <a:spLocks noGrp="1"/>
          </p:cNvSpPr>
          <p:nvPr>
            <p:ph type="ctrTitle" idx="4294967295"/>
          </p:nvPr>
        </p:nvSpPr>
        <p:spPr>
          <a:xfrm>
            <a:off x="2315690" y="655309"/>
            <a:ext cx="6822380" cy="2651901"/>
          </a:xfrm>
        </p:spPr>
        <p:txBody>
          <a:bodyPr anchor="t" anchorCtr="0">
            <a:noAutofit/>
          </a:bodyPr>
          <a:lstStyle/>
          <a:p>
            <a:r>
              <a:rPr lang="ru-RU" sz="2800" b="1" dirty="0" smtClean="0"/>
              <a:t>Современные подходы к организации профилактики </a:t>
            </a:r>
            <a:r>
              <a:rPr lang="ru-RU" sz="2800" b="1" dirty="0"/>
              <a:t>негативных явлений в детско-подростковой </a:t>
            </a:r>
            <a:r>
              <a:rPr lang="ru-RU" sz="2800" b="1" dirty="0" smtClean="0"/>
              <a:t>среде </a:t>
            </a:r>
            <a:r>
              <a:rPr lang="ru-RU" sz="2800" dirty="0" smtClean="0"/>
              <a:t/>
            </a:r>
            <a:br>
              <a:rPr lang="ru-RU" sz="2800" dirty="0" smtClean="0"/>
            </a:br>
            <a:r>
              <a:rPr lang="ru-RU" sz="2800" dirty="0"/>
              <a:t/>
            </a:r>
            <a:br>
              <a:rPr lang="ru-RU" sz="2800" dirty="0"/>
            </a:br>
            <a:r>
              <a:rPr lang="ru-RU" sz="1800" dirty="0" smtClean="0"/>
              <a:t>Шпинева </a:t>
            </a:r>
            <a:r>
              <a:rPr lang="ru-RU" sz="1800" dirty="0"/>
              <a:t>Ю.И., главный специалист министерства образования Оренбургской области</a:t>
            </a:r>
            <a:endParaRPr lang="ru-RU" sz="1800" b="1" dirty="0">
              <a:solidFill>
                <a:schemeClr val="accent1">
                  <a:lumMod val="75000"/>
                </a:schemeClr>
              </a:solidFill>
              <a:latin typeface="Arial" panose="020B0604020202020204" pitchFamily="34" charset="0"/>
              <a:cs typeface="Arial" panose="020B0604020202020204" pitchFamily="34" charset="0"/>
            </a:endParaRPr>
          </a:p>
        </p:txBody>
      </p:sp>
      <p:pic>
        <p:nvPicPr>
          <p:cNvPr id="15" name="Рисунок 14"/>
          <p:cNvPicPr>
            <a:picLocks noChangeAspect="1"/>
          </p:cNvPicPr>
          <p:nvPr/>
        </p:nvPicPr>
        <p:blipFill>
          <a:blip r:embed="rId3" cstate="email"/>
          <a:stretch>
            <a:fillRect/>
          </a:stretch>
        </p:blipFill>
        <p:spPr>
          <a:xfrm>
            <a:off x="4725374" y="3440142"/>
            <a:ext cx="2150882" cy="1499746"/>
          </a:xfrm>
          <a:prstGeom prst="rect">
            <a:avLst/>
          </a:prstGeom>
        </p:spPr>
      </p:pic>
      <p:pic>
        <p:nvPicPr>
          <p:cNvPr id="16" name="Рисунок 15"/>
          <p:cNvPicPr>
            <a:picLocks noChangeAspect="1"/>
          </p:cNvPicPr>
          <p:nvPr/>
        </p:nvPicPr>
        <p:blipFill>
          <a:blip r:embed="rId4" cstate="email"/>
          <a:stretch>
            <a:fillRect/>
          </a:stretch>
        </p:blipFill>
        <p:spPr>
          <a:xfrm>
            <a:off x="6885194" y="3484968"/>
            <a:ext cx="2258806" cy="1454920"/>
          </a:xfrm>
          <a:prstGeom prst="rect">
            <a:avLst/>
          </a:prstGeom>
          <a:ln>
            <a:noFill/>
          </a:ln>
          <a:effectLst>
            <a:softEdge rad="112500"/>
          </a:effectLst>
        </p:spPr>
      </p:pic>
      <p:pic>
        <p:nvPicPr>
          <p:cNvPr id="17" name="Рисунок 16"/>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142844" y="2038327"/>
            <a:ext cx="1989429" cy="1326286"/>
          </a:xfrm>
          <a:prstGeom prst="rect">
            <a:avLst/>
          </a:prstGeom>
          <a:ln>
            <a:noFill/>
          </a:ln>
          <a:effectLst>
            <a:softEdge rad="112500"/>
          </a:effectLst>
        </p:spPr>
      </p:pic>
      <p:pic>
        <p:nvPicPr>
          <p:cNvPr id="18" name="Рисунок 17"/>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187872" y="771613"/>
            <a:ext cx="1944401" cy="1266247"/>
          </a:xfrm>
          <a:prstGeom prst="rect">
            <a:avLst/>
          </a:prstGeom>
          <a:ln>
            <a:noFill/>
          </a:ln>
          <a:effectLst>
            <a:softEdge rad="112500"/>
          </a:effectLst>
        </p:spPr>
      </p:pic>
      <p:pic>
        <p:nvPicPr>
          <p:cNvPr id="19" name="Рисунок 18"/>
          <p:cNvPicPr>
            <a:picLocks noChangeAspect="1"/>
          </p:cNvPicPr>
          <p:nvPr/>
        </p:nvPicPr>
        <p:blipFill rotWithShape="1">
          <a:blip r:embed="rId7" cstate="email">
            <a:extLst>
              <a:ext uri="{28A0092B-C50C-407E-A947-70E740481C1C}">
                <a14:useLocalDpi xmlns:a14="http://schemas.microsoft.com/office/drawing/2010/main" xmlns="" val="0"/>
              </a:ext>
            </a:extLst>
          </a:blip>
          <a:srcRect/>
          <a:stretch/>
        </p:blipFill>
        <p:spPr>
          <a:xfrm>
            <a:off x="2434033" y="3431762"/>
            <a:ext cx="2232248" cy="1470176"/>
          </a:xfrm>
          <a:prstGeom prst="rect">
            <a:avLst/>
          </a:prstGeom>
          <a:ln>
            <a:noFill/>
          </a:ln>
          <a:effectLst>
            <a:softEdge rad="112500"/>
          </a:effectLst>
        </p:spPr>
      </p:pic>
      <p:pic>
        <p:nvPicPr>
          <p:cNvPr id="20" name="Рисунок 19"/>
          <p:cNvPicPr>
            <a:picLocks noChangeAspect="1"/>
          </p:cNvPicPr>
          <p:nvPr/>
        </p:nvPicPr>
        <p:blipFill rotWithShape="1">
          <a:blip r:embed="rId8" cstate="email">
            <a:extLst>
              <a:ext uri="{28A0092B-C50C-407E-A947-70E740481C1C}">
                <a14:useLocalDpi xmlns:a14="http://schemas.microsoft.com/office/drawing/2010/main" xmlns="" val="0"/>
              </a:ext>
            </a:extLst>
          </a:blip>
          <a:srcRect/>
          <a:stretch/>
        </p:blipFill>
        <p:spPr>
          <a:xfrm>
            <a:off x="48944" y="3458252"/>
            <a:ext cx="2362724" cy="1455106"/>
          </a:xfrm>
          <a:prstGeom prst="rect">
            <a:avLst/>
          </a:prstGeom>
          <a:ln>
            <a:noFill/>
          </a:ln>
          <a:effectLst>
            <a:softEdge rad="112500"/>
          </a:effectLst>
        </p:spPr>
      </p:pic>
    </p:spTree>
    <p:extLst>
      <p:ext uri="{BB962C8B-B14F-4D97-AF65-F5344CB8AC3E}">
        <p14:creationId xmlns:p14="http://schemas.microsoft.com/office/powerpoint/2010/main" xmlns="" val="3399472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200" dirty="0"/>
              <a:t>ВЫДЕРЖКА ИЗ  МЕТОДИЧЕСКИХ РЕКОМЕНДАЦИЙ </a:t>
            </a:r>
            <a:br>
              <a:rPr lang="ru-RU" sz="1200" dirty="0"/>
            </a:br>
            <a:r>
              <a:rPr lang="ru-RU" sz="1200" dirty="0"/>
              <a:t>ДЛЯ ПЕДАГОГОВ ОБЩЕОБРАЗОВАТЕЛЬНЫХ ОРГАНИЗАЦИЙ </a:t>
            </a:r>
            <a:br>
              <a:rPr lang="ru-RU" sz="1200" dirty="0"/>
            </a:br>
            <a:r>
              <a:rPr lang="ru-RU" sz="1200" dirty="0"/>
              <a:t> «ОБЕСПЕЧЕНИЕ ПСИХОЛОГИЧЕСКОЙ БЕЗОПАСНОСТИВ ДЕТСКО-ПОДРОСТКОВОЙ СРЕДЕ» </a:t>
            </a:r>
            <a:br>
              <a:rPr lang="ru-RU" sz="1200" dirty="0"/>
            </a:br>
            <a:r>
              <a:rPr lang="ru-RU" sz="1200" dirty="0"/>
              <a:t>(Москва, </a:t>
            </a:r>
            <a:r>
              <a:rPr lang="ru-RU" sz="1200" dirty="0" smtClean="0"/>
              <a:t>2018)</a:t>
            </a:r>
            <a:endParaRPr lang="ru-RU" sz="1200" dirty="0"/>
          </a:p>
        </p:txBody>
      </p:sp>
      <p:sp>
        <p:nvSpPr>
          <p:cNvPr id="3" name="Объект 2"/>
          <p:cNvSpPr>
            <a:spLocks noGrp="1"/>
          </p:cNvSpPr>
          <p:nvPr>
            <p:ph idx="1"/>
          </p:nvPr>
        </p:nvSpPr>
        <p:spPr/>
        <p:txBody>
          <a:bodyPr>
            <a:normAutofit fontScale="32500" lnSpcReduction="20000"/>
          </a:bodyPr>
          <a:lstStyle/>
          <a:p>
            <a:pPr algn="just"/>
            <a:r>
              <a:rPr lang="ru-RU" sz="3700" b="1" u="sng" dirty="0"/>
              <a:t>Функции педагогических работников в рамках профилактики асоциального поведения в детско-подростковой среде </a:t>
            </a:r>
          </a:p>
          <a:p>
            <a:pPr algn="just"/>
            <a:r>
              <a:rPr lang="ru-RU" sz="3700" b="1" u="sng" dirty="0"/>
              <a:t>Педагогический коллектив образовательного учреждения: </a:t>
            </a:r>
          </a:p>
          <a:p>
            <a:pPr algn="just"/>
            <a:r>
              <a:rPr lang="ru-RU" sz="3700" dirty="0"/>
              <a:t>• составление «социального паспорта школы»; </a:t>
            </a:r>
          </a:p>
          <a:p>
            <a:pPr algn="just"/>
            <a:r>
              <a:rPr lang="ru-RU" sz="3700" dirty="0"/>
              <a:t>• обсуждение в рамках педагогических советов и консилиумов актуальной информации об особенностях контингента образовательного учреждения; </a:t>
            </a:r>
          </a:p>
          <a:p>
            <a:pPr algn="just"/>
            <a:r>
              <a:rPr lang="ru-RU" sz="3700" dirty="0"/>
              <a:t>• разработка (совместно с педагогом-психологом, классным руководителем) методических рекомендации, маршрутов сопровождения детей, имеющих различные социальные проблемы и профилактические мероприятия с ними;</a:t>
            </a:r>
          </a:p>
          <a:p>
            <a:pPr algn="just"/>
            <a:r>
              <a:rPr lang="ru-RU" sz="3700" dirty="0"/>
              <a:t> • рассмотрение вопросов о постановке учащихся на внутришкольный административный контроль, ходатайство о снятии с учета в связи с исправлением или о продолжении индивидуальной профилактической работы с ребенком и его семьей;</a:t>
            </a:r>
          </a:p>
          <a:p>
            <a:pPr algn="just"/>
            <a:r>
              <a:rPr lang="ru-RU" sz="3700" dirty="0"/>
              <a:t> • анализ информации и составление отчетов о пропуске учащимися занятий без уважительной причины; </a:t>
            </a:r>
          </a:p>
          <a:p>
            <a:pPr algn="just"/>
            <a:r>
              <a:rPr lang="ru-RU" sz="3700" dirty="0"/>
              <a:t>• консультации родителей учащихся по вопросам профилактики асоциального поведения несовершеннолетних; </a:t>
            </a:r>
          </a:p>
          <a:p>
            <a:pPr algn="just"/>
            <a:r>
              <a:rPr lang="ru-RU" sz="3700" dirty="0"/>
              <a:t>• взаимодействие с представителями правоохранительных органов и другими субъектами профилактики по вопросам профилактики асоциального поведения несовершеннолетних; </a:t>
            </a:r>
          </a:p>
          <a:p>
            <a:pPr algn="just"/>
            <a:r>
              <a:rPr lang="ru-RU" sz="3700" dirty="0"/>
              <a:t>• представление интересов ребенка в различных инстанциях; </a:t>
            </a:r>
          </a:p>
          <a:p>
            <a:pPr algn="just"/>
            <a:r>
              <a:rPr lang="ru-RU" sz="3700" dirty="0"/>
              <a:t>• взаимодействие с субъектами профилактики по вопросам профилактики асоциального поведения несовершеннолетних (информационный обмен, совместные профилактические мероприятия и т.д.).</a:t>
            </a:r>
          </a:p>
          <a:p>
            <a:endParaRPr lang="ru-RU"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485100" y="263096"/>
            <a:ext cx="928586" cy="743015"/>
          </a:xfrm>
          <a:prstGeom prst="rect">
            <a:avLst/>
          </a:prstGeom>
          <a:noFill/>
        </p:spPr>
      </p:pic>
    </p:spTree>
    <p:extLst>
      <p:ext uri="{BB962C8B-B14F-4D97-AF65-F5344CB8AC3E}">
        <p14:creationId xmlns:p14="http://schemas.microsoft.com/office/powerpoint/2010/main" xmlns="" val="2528031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36206"/>
            <a:ext cx="8229600" cy="857250"/>
          </a:xfrm>
        </p:spPr>
        <p:txBody>
          <a:bodyPr>
            <a:normAutofit fontScale="90000"/>
          </a:bodyPr>
          <a:lstStyle/>
          <a:p>
            <a:r>
              <a:rPr lang="ru-RU" sz="1400" dirty="0"/>
              <a:t>ВЫДЕРЖКА  ИЗ  МЕТОДИЧЕСКИХ РЕКОМЕНДАЦИЙ </a:t>
            </a:r>
            <a:br>
              <a:rPr lang="ru-RU" sz="1400" dirty="0"/>
            </a:br>
            <a:r>
              <a:rPr lang="ru-RU" sz="1400" dirty="0"/>
              <a:t>ДЛЯ ПЕДАГОГОВ ОБЩЕОБРАЗОВАТЕЛЬНЫХ ОРГАНИЗАЦИЙ </a:t>
            </a:r>
            <a:br>
              <a:rPr lang="ru-RU" sz="1400" dirty="0"/>
            </a:br>
            <a:r>
              <a:rPr lang="ru-RU" sz="1400" dirty="0"/>
              <a:t> «ОБЕСПЕЧЕНИЕ ПСИХОЛОГИЧЕСКОЙ </a:t>
            </a:r>
            <a:r>
              <a:rPr lang="ru-RU" sz="1400" dirty="0" smtClean="0"/>
              <a:t>БЕЗОПАСНОСТИ В </a:t>
            </a:r>
            <a:r>
              <a:rPr lang="ru-RU" sz="1400" dirty="0"/>
              <a:t>ДЕТСКО-ПОДРОСТКОВОЙ СРЕДЕ» </a:t>
            </a:r>
            <a:br>
              <a:rPr lang="ru-RU" sz="1400" dirty="0"/>
            </a:br>
            <a:r>
              <a:rPr lang="ru-RU" sz="1400" dirty="0"/>
              <a:t>(Москва, 2018)</a:t>
            </a:r>
          </a:p>
        </p:txBody>
      </p:sp>
      <p:sp>
        <p:nvSpPr>
          <p:cNvPr id="3" name="Объект 2"/>
          <p:cNvSpPr>
            <a:spLocks noGrp="1"/>
          </p:cNvSpPr>
          <p:nvPr>
            <p:ph idx="1"/>
          </p:nvPr>
        </p:nvSpPr>
        <p:spPr>
          <a:xfrm>
            <a:off x="539552" y="1203598"/>
            <a:ext cx="8229600" cy="3394472"/>
          </a:xfrm>
        </p:spPr>
        <p:txBody>
          <a:bodyPr>
            <a:noAutofit/>
          </a:bodyPr>
          <a:lstStyle/>
          <a:p>
            <a:pPr algn="just"/>
            <a:r>
              <a:rPr lang="ru-RU" sz="1200" b="1" u="sng" dirty="0"/>
              <a:t>Функции педагогических работников в рамках профилактики асоциального поведения в детско-подростковой среде </a:t>
            </a:r>
          </a:p>
          <a:p>
            <a:pPr algn="just"/>
            <a:r>
              <a:rPr lang="ru-RU" sz="1200" b="1" u="sng" dirty="0"/>
              <a:t>Классный руководитель: </a:t>
            </a:r>
          </a:p>
          <a:p>
            <a:pPr algn="just"/>
            <a:r>
              <a:rPr lang="ru-RU" sz="1200" dirty="0"/>
              <a:t>• раннее выявление </a:t>
            </a:r>
            <a:r>
              <a:rPr lang="ru-RU" sz="1200" dirty="0" smtClean="0"/>
              <a:t>учащихся</a:t>
            </a:r>
            <a:r>
              <a:rPr lang="ru-RU" sz="1200" dirty="0"/>
              <a:t>, воспитывающихся в неблагополучных семьях, имеющих проблемы в усвоении учебной программы, имеющих нарушения в общении с другими учащимися, родителями и педагогами; составлять социальный паспорт класса; </a:t>
            </a:r>
          </a:p>
          <a:p>
            <a:pPr algn="just"/>
            <a:r>
              <a:rPr lang="ru-RU" sz="1200" dirty="0"/>
              <a:t>• мероприятия с родителями и детьми по проблематике асоциального поведения несовершеннолетних (родительские собрания, классные часы, совместные мероприятия и т.д.); </a:t>
            </a:r>
          </a:p>
          <a:p>
            <a:pPr algn="just"/>
            <a:r>
              <a:rPr lang="ru-RU" sz="1200" dirty="0"/>
              <a:t>• ежедневный контроль за посещаемостью учащегося, еженедельный (ежедневную) сдачу отчета о посещаемости;</a:t>
            </a:r>
          </a:p>
          <a:p>
            <a:pPr algn="just"/>
            <a:r>
              <a:rPr lang="ru-RU" sz="1200" dirty="0"/>
              <a:t> • еженедельный контроль за успеваемостью учащихся;</a:t>
            </a:r>
          </a:p>
          <a:p>
            <a:pPr algn="just"/>
            <a:r>
              <a:rPr lang="ru-RU" sz="1200" dirty="0"/>
              <a:t> • помощь родителям учащихся в организации занятости детей во второй половине дня (устройстве учащихся в кружки и секции);</a:t>
            </a:r>
          </a:p>
          <a:p>
            <a:pPr algn="just"/>
            <a:r>
              <a:rPr lang="ru-RU" sz="1200" dirty="0"/>
              <a:t> • информирование педагогического коллектива и </a:t>
            </a:r>
            <a:r>
              <a:rPr lang="ru-RU" sz="1200" dirty="0" smtClean="0"/>
              <a:t>администрации </a:t>
            </a:r>
            <a:r>
              <a:rPr lang="ru-RU" sz="1200" dirty="0"/>
              <a:t>школы о всех ситуациях «социального риска», возникающих в жизни ребенка и его семьи, подавать информацию об основаниях для постановки учащего на внутришкольный контроль/учет, предоставлять информацию и проведенных профилактических мероприятиях администрации образовательного учреждения. </a:t>
            </a:r>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179512" y="250441"/>
            <a:ext cx="928586" cy="743015"/>
          </a:xfrm>
          <a:prstGeom prst="rect">
            <a:avLst/>
          </a:prstGeom>
          <a:noFill/>
        </p:spPr>
      </p:pic>
    </p:spTree>
    <p:extLst>
      <p:ext uri="{BB962C8B-B14F-4D97-AF65-F5344CB8AC3E}">
        <p14:creationId xmlns:p14="http://schemas.microsoft.com/office/powerpoint/2010/main" xmlns="" val="2731553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dirty="0" smtClean="0"/>
              <a:t>ВЫДЕРЖКА ИЗ НАВИГАТОРА </a:t>
            </a:r>
            <a:br>
              <a:rPr lang="ru-RU" sz="1600" dirty="0" smtClean="0"/>
            </a:br>
            <a:r>
              <a:rPr lang="ru-RU" sz="1600" dirty="0" smtClean="0"/>
              <a:t>ПРОФИЛАКТИКИ</a:t>
            </a:r>
            <a:endParaRPr lang="ru-RU" sz="1600"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485100" y="263096"/>
            <a:ext cx="928586" cy="743015"/>
          </a:xfrm>
          <a:prstGeom prst="rect">
            <a:avLst/>
          </a:prstGeom>
          <a:noFill/>
        </p:spPr>
      </p:pic>
      <p:pic>
        <p:nvPicPr>
          <p:cNvPr id="10" name="Рисунок 9"/>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4932040" y="1031895"/>
            <a:ext cx="2880320" cy="4073337"/>
          </a:xfrm>
          <a:prstGeom prst="rect">
            <a:avLst/>
          </a:prstGeom>
        </p:spPr>
      </p:pic>
      <p:pic>
        <p:nvPicPr>
          <p:cNvPr id="12" name="Объект 11"/>
          <p:cNvPicPr>
            <a:picLocks noGrp="1" noChangeAspect="1"/>
          </p:cNvPicPr>
          <p:nvPr>
            <p:ph idx="1"/>
          </p:nvPr>
        </p:nvPicPr>
        <p:blipFill>
          <a:blip r:embed="rId4" cstate="email">
            <a:extLst>
              <a:ext uri="{28A0092B-C50C-407E-A947-70E740481C1C}">
                <a14:useLocalDpi xmlns:a14="http://schemas.microsoft.com/office/drawing/2010/main" xmlns="" val="0"/>
              </a:ext>
            </a:extLst>
          </a:blip>
          <a:stretch>
            <a:fillRect/>
          </a:stretch>
        </p:blipFill>
        <p:spPr>
          <a:xfrm>
            <a:off x="1679391" y="1005289"/>
            <a:ext cx="2880320" cy="4074159"/>
          </a:xfrm>
        </p:spPr>
      </p:pic>
    </p:spTree>
    <p:extLst>
      <p:ext uri="{BB962C8B-B14F-4D97-AF65-F5344CB8AC3E}">
        <p14:creationId xmlns:p14="http://schemas.microsoft.com/office/powerpoint/2010/main" xmlns="" val="290266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ИНФОРМАЦИОННЫЕ РЕСУРСЫ</a:t>
            </a:r>
            <a:br>
              <a:rPr lang="ru-RU" sz="2800" dirty="0" smtClean="0"/>
            </a:br>
            <a:r>
              <a:rPr lang="ru-RU" sz="2800" dirty="0" smtClean="0"/>
              <a:t>(ТЕМАТИЧЕСКИЕ  СТРАНИЦЫ)</a:t>
            </a:r>
            <a:endParaRPr lang="ru-RU" sz="2800" dirty="0"/>
          </a:p>
        </p:txBody>
      </p:sp>
      <p:sp>
        <p:nvSpPr>
          <p:cNvPr id="3" name="Объект 2"/>
          <p:cNvSpPr>
            <a:spLocks noGrp="1"/>
          </p:cNvSpPr>
          <p:nvPr>
            <p:ph idx="1"/>
          </p:nvPr>
        </p:nvSpPr>
        <p:spPr/>
        <p:txBody>
          <a:bodyPr>
            <a:noAutofit/>
          </a:bodyPr>
          <a:lstStyle/>
          <a:p>
            <a:pPr algn="just"/>
            <a:r>
              <a:rPr lang="ru-RU" sz="1200" dirty="0" smtClean="0"/>
              <a:t>Страницы «Профилактика негативных явлений в образовательной среде» и «Профилактика экстремистских проявлений» на сайте министерства образования </a:t>
            </a:r>
            <a:r>
              <a:rPr lang="ru-RU" sz="1200" dirty="0"/>
              <a:t>Оренбургской </a:t>
            </a:r>
            <a:r>
              <a:rPr lang="ru-RU" sz="1200" dirty="0" smtClean="0"/>
              <a:t>области, сайт Национального </a:t>
            </a:r>
            <a:r>
              <a:rPr lang="ru-RU" sz="1200" dirty="0"/>
              <a:t>Центра  информационного противодействия терроризму и экстремизму в образовательной среде и сети Интернет </a:t>
            </a:r>
            <a:r>
              <a:rPr lang="en-US" sz="1200" u="sng" dirty="0" err="1"/>
              <a:t>ncpti</a:t>
            </a:r>
            <a:r>
              <a:rPr lang="ru-RU" sz="1200" u="sng" dirty="0"/>
              <a:t>.</a:t>
            </a:r>
            <a:r>
              <a:rPr lang="en-US" sz="1200" u="sng" dirty="0" err="1"/>
              <a:t>su</a:t>
            </a:r>
            <a:endParaRPr lang="ru-RU" sz="1200" u="sng" dirty="0"/>
          </a:p>
          <a:p>
            <a:r>
              <a:rPr lang="ru-RU" sz="1200" dirty="0" smtClean="0"/>
              <a:t>Страница «Дорожная безопасность» на сайте ООДЮМЦ</a:t>
            </a:r>
          </a:p>
          <a:p>
            <a:r>
              <a:rPr lang="ru-RU" sz="1200" dirty="0" smtClean="0"/>
              <a:t>Баннеры «Ответственное </a:t>
            </a:r>
            <a:r>
              <a:rPr lang="ru-RU" sz="1200" dirty="0" err="1" smtClean="0"/>
              <a:t>родительство</a:t>
            </a:r>
            <a:r>
              <a:rPr lang="ru-RU" sz="1200" dirty="0" smtClean="0"/>
              <a:t>», «Социально-психологическое тестирование» , «Классный руководитель онлайн» на сайте ООДТДМ им.В.П.Поляничко </a:t>
            </a:r>
          </a:p>
          <a:p>
            <a:pPr marL="0" indent="0">
              <a:buNone/>
            </a:pPr>
            <a:r>
              <a:rPr lang="ru-RU" sz="1200" b="1" dirty="0" smtClean="0"/>
              <a:t>                      </a:t>
            </a:r>
            <a:r>
              <a:rPr lang="ru-RU" sz="1200" b="1" u="sng" dirty="0" smtClean="0"/>
              <a:t> Инструктивно-методические письма и приказы:</a:t>
            </a:r>
          </a:p>
          <a:p>
            <a:pPr algn="just"/>
            <a:r>
              <a:rPr lang="ru-RU" sz="1200" u="sng" dirty="0" smtClean="0"/>
              <a:t>Навигатор </a:t>
            </a:r>
            <a:r>
              <a:rPr lang="ru-RU" sz="1200" dirty="0" smtClean="0"/>
              <a:t>Письмо министерства образования от 13.07.2020 №01-23/4184 «О методических рекомендациях по реализации актуальных технологий  и форм профилактической работы» </a:t>
            </a:r>
          </a:p>
          <a:p>
            <a:pPr algn="just"/>
            <a:r>
              <a:rPr lang="ru-RU" sz="1200" dirty="0"/>
              <a:t>Письмо министерства образования Оренбургский области от </a:t>
            </a:r>
            <a:r>
              <a:rPr lang="ru-RU" sz="1200" dirty="0" smtClean="0"/>
              <a:t>27.07.2020 </a:t>
            </a:r>
            <a:r>
              <a:rPr lang="ru-RU" sz="1200" dirty="0"/>
              <a:t>№</a:t>
            </a:r>
            <a:r>
              <a:rPr lang="ru-RU" sz="1200" dirty="0" smtClean="0"/>
              <a:t>01-23/4571 «О   </a:t>
            </a:r>
            <a:r>
              <a:rPr lang="ru-RU" sz="1200" dirty="0"/>
              <a:t>мерах по предупреждению </a:t>
            </a:r>
            <a:r>
              <a:rPr lang="ru-RU" sz="1200" dirty="0" smtClean="0"/>
              <a:t>подростковой преступности </a:t>
            </a:r>
            <a:r>
              <a:rPr lang="ru-RU" sz="1200" dirty="0"/>
              <a:t>и других асоциальных явлений </a:t>
            </a:r>
            <a:r>
              <a:rPr lang="ru-RU" sz="1200" dirty="0" smtClean="0"/>
              <a:t>в 2020-2021 </a:t>
            </a:r>
            <a:r>
              <a:rPr lang="ru-RU" sz="1200" dirty="0"/>
              <a:t>учебном </a:t>
            </a:r>
            <a:r>
              <a:rPr lang="ru-RU" sz="1200" dirty="0" smtClean="0"/>
              <a:t>году» </a:t>
            </a:r>
            <a:endParaRPr lang="ru-RU" sz="1200" dirty="0"/>
          </a:p>
          <a:p>
            <a:pPr algn="just"/>
            <a:r>
              <a:rPr lang="ru-RU" sz="1200" dirty="0" smtClean="0"/>
              <a:t>Приказ министерства образования Оренбургский области от 20.07.2020 № 01-21/966 «</a:t>
            </a:r>
            <a:r>
              <a:rPr lang="ru-RU" sz="1200" dirty="0"/>
              <a:t>О  порядке  проведения  социально-психологического  тестирования обучающихся в общеобразовательных организациях  и  профессиональных  образовательных  </a:t>
            </a:r>
            <a:r>
              <a:rPr lang="ru-RU" sz="1200" dirty="0" smtClean="0"/>
              <a:t>организациях»</a:t>
            </a:r>
          </a:p>
          <a:p>
            <a:pPr algn="just"/>
            <a:r>
              <a:rPr lang="ru-RU" sz="1200" dirty="0" smtClean="0"/>
              <a:t> </a:t>
            </a:r>
            <a:r>
              <a:rPr lang="ru-RU" sz="1200" dirty="0"/>
              <a:t>Письмо министерства </a:t>
            </a:r>
            <a:r>
              <a:rPr lang="ru-RU" sz="1200" dirty="0" smtClean="0"/>
              <a:t>образования </a:t>
            </a:r>
            <a:r>
              <a:rPr lang="ru-RU" sz="1200" dirty="0"/>
              <a:t>Оренбургский области </a:t>
            </a:r>
            <a:r>
              <a:rPr lang="ru-RU" sz="1200" dirty="0" smtClean="0"/>
              <a:t>от 12.08.2020 №01 -23/4966 «О проведении </a:t>
            </a:r>
            <a:r>
              <a:rPr lang="ru-RU" sz="1200" dirty="0"/>
              <a:t>социально-психологического  </a:t>
            </a:r>
            <a:r>
              <a:rPr lang="ru-RU" sz="1200" dirty="0" smtClean="0"/>
              <a:t>тестирования» </a:t>
            </a:r>
            <a:endParaRPr lang="ru-RU" sz="1200"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323528" y="344842"/>
            <a:ext cx="928586" cy="743015"/>
          </a:xfrm>
          <a:prstGeom prst="rect">
            <a:avLst/>
          </a:prstGeom>
          <a:noFill/>
        </p:spPr>
      </p:pic>
      <p:sp>
        <p:nvSpPr>
          <p:cNvPr id="5" name="Line 2"/>
          <p:cNvSpPr>
            <a:spLocks noChangeShapeType="1"/>
          </p:cNvSpPr>
          <p:nvPr/>
        </p:nvSpPr>
        <p:spPr bwMode="auto">
          <a:xfrm flipH="1">
            <a:off x="2532063" y="211138"/>
            <a:ext cx="6350" cy="157162"/>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rgbClr val="000000"/>
                </a:solidFill>
                <a:effectLst/>
                <a:latin typeface="Arial" panose="020B0604020202020204" pitchFamily="34" charset="0"/>
                <a:ea typeface="Times New Roman" panose="02020603050405020304" pitchFamily="18" charset="0"/>
              </a:rPr>
              <a:t> </a:t>
            </a:r>
            <a:r>
              <a:rPr kumimoji="0" lang="ru-RU" altLang="ru-RU" sz="600" b="0" i="0" u="none" strike="noStrike" cap="none" normalizeH="0" baseline="0" smtClean="0">
                <a:ln>
                  <a:noFill/>
                </a:ln>
                <a:solidFill>
                  <a:schemeClr val="tx1"/>
                </a:solidFill>
                <a:effectLst/>
                <a:latin typeface="Arial" panose="020B0604020202020204" pitchFamily="34" charset="0"/>
              </a:rPr>
              <a:t> </a:t>
            </a: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308781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a:t>Реестр </a:t>
            </a:r>
            <a:r>
              <a:rPr lang="ru-RU" sz="2000" b="1" dirty="0" smtClean="0"/>
              <a:t>психолого-педагогических </a:t>
            </a:r>
            <a:r>
              <a:rPr lang="ru-RU" sz="2000" b="1" dirty="0"/>
              <a:t>программ, </a:t>
            </a:r>
            <a:r>
              <a:rPr lang="ru-RU" sz="2000" b="1" dirty="0" smtClean="0"/>
              <a:t/>
            </a:r>
            <a:br>
              <a:rPr lang="ru-RU" sz="2000" b="1" dirty="0" smtClean="0"/>
            </a:br>
            <a:r>
              <a:rPr lang="ru-RU" sz="2000" b="1" dirty="0" smtClean="0"/>
              <a:t>рекомендуемых </a:t>
            </a:r>
            <a:r>
              <a:rPr lang="ru-RU" sz="2000" b="1" dirty="0"/>
              <a:t>для организации и проведения профилактической </a:t>
            </a:r>
            <a:r>
              <a:rPr lang="ru-RU" sz="2000" b="1" dirty="0" smtClean="0"/>
              <a:t>работы</a:t>
            </a:r>
            <a:endParaRPr lang="ru-RU" dirty="0"/>
          </a:p>
        </p:txBody>
      </p:sp>
      <p:sp>
        <p:nvSpPr>
          <p:cNvPr id="3" name="Объект 2"/>
          <p:cNvSpPr>
            <a:spLocks noGrp="1"/>
          </p:cNvSpPr>
          <p:nvPr>
            <p:ph idx="1"/>
          </p:nvPr>
        </p:nvSpPr>
        <p:spPr/>
        <p:txBody>
          <a:bodyPr>
            <a:normAutofit fontScale="40000" lnSpcReduction="20000"/>
          </a:bodyPr>
          <a:lstStyle/>
          <a:p>
            <a:pPr algn="just"/>
            <a:r>
              <a:rPr lang="ru-RU" sz="3500" dirty="0" smtClean="0"/>
              <a:t>Приложение к Методическим рекомендациям  </a:t>
            </a:r>
            <a:r>
              <a:rPr lang="ru-RU" sz="3500" dirty="0"/>
              <a:t>по использованию результатов единой методики социально-психологического тестирования для организации профилактической работы с обучающимися образовательной организации (письмо </a:t>
            </a:r>
            <a:r>
              <a:rPr lang="ru-RU" sz="3500" dirty="0" err="1"/>
              <a:t>Минпросвещения</a:t>
            </a:r>
            <a:r>
              <a:rPr lang="ru-RU" sz="3500" dirty="0"/>
              <a:t> России от 13.02.2020 </a:t>
            </a:r>
            <a:r>
              <a:rPr lang="ru-RU" sz="3500" dirty="0" smtClean="0"/>
              <a:t>№07-1468, письмо министерства образования Оренбургской области от 16 апреля 2020  № 01-23/2357).  </a:t>
            </a:r>
            <a:endParaRPr lang="ru-RU" sz="3500" dirty="0"/>
          </a:p>
          <a:p>
            <a:pPr algn="just"/>
            <a:r>
              <a:rPr lang="ru-RU" sz="3500" dirty="0" smtClean="0"/>
              <a:t>Размещены на баннере «Социально-психологическое </a:t>
            </a:r>
            <a:r>
              <a:rPr lang="ru-RU" sz="3500" dirty="0"/>
              <a:t>тестирование» </a:t>
            </a:r>
            <a:r>
              <a:rPr lang="ru-RU" sz="3500" dirty="0" smtClean="0"/>
              <a:t> сайта </a:t>
            </a:r>
            <a:r>
              <a:rPr lang="ru-RU" sz="3500" dirty="0"/>
              <a:t>ООДТДМ им.В.П.Поляничко </a:t>
            </a:r>
          </a:p>
          <a:p>
            <a:pPr algn="just"/>
            <a:r>
              <a:rPr lang="ru-RU" sz="3500" dirty="0" smtClean="0"/>
              <a:t>Все </a:t>
            </a:r>
            <a:r>
              <a:rPr lang="ru-RU" sz="3500" dirty="0"/>
              <a:t>программы прошли экспертную оценку общероссийской общественной организации «Федерация психологов образования России» и рекомендованы для реализации в образовательных организациях активная ссылка: https://</a:t>
            </a:r>
            <a:r>
              <a:rPr lang="ru-RU" sz="3500" dirty="0" smtClean="0"/>
              <a:t>rospsy.ru/resultsKP2019: </a:t>
            </a:r>
          </a:p>
          <a:p>
            <a:pPr algn="just"/>
            <a:r>
              <a:rPr lang="ru-RU" sz="3500" u="sng" dirty="0" smtClean="0"/>
              <a:t>Комплексная </a:t>
            </a:r>
            <a:r>
              <a:rPr lang="ru-RU" sz="3500" u="sng" dirty="0"/>
              <a:t>программа </a:t>
            </a:r>
            <a:r>
              <a:rPr lang="ru-RU" sz="3500" dirty="0"/>
              <a:t>профилактики </a:t>
            </a:r>
            <a:r>
              <a:rPr lang="ru-RU" sz="3500" dirty="0" err="1"/>
              <a:t>девиантного</a:t>
            </a:r>
            <a:r>
              <a:rPr lang="ru-RU" sz="3500" dirty="0"/>
              <a:t> поведения студентов «Ладонь в ладони» </a:t>
            </a:r>
            <a:r>
              <a:rPr lang="ru-RU" sz="3500" dirty="0" smtClean="0"/>
              <a:t>(целевая </a:t>
            </a:r>
            <a:r>
              <a:rPr lang="ru-RU" sz="3500" dirty="0"/>
              <a:t>группа: студенческая </a:t>
            </a:r>
            <a:r>
              <a:rPr lang="ru-RU" sz="3500" dirty="0" smtClean="0"/>
              <a:t>молодежь) </a:t>
            </a:r>
            <a:r>
              <a:rPr lang="ru-RU" sz="3500" dirty="0"/>
              <a:t>	</a:t>
            </a:r>
          </a:p>
          <a:p>
            <a:pPr algn="just"/>
            <a:r>
              <a:rPr lang="ru-RU" sz="3500" u="sng" dirty="0" smtClean="0"/>
              <a:t>Дополнительная </a:t>
            </a:r>
            <a:r>
              <a:rPr lang="ru-RU" sz="3500" u="sng" dirty="0"/>
              <a:t>общеобразовательная общеразвивающая программа</a:t>
            </a:r>
            <a:r>
              <a:rPr lang="ru-RU" sz="3500" dirty="0"/>
              <a:t> по развитию </a:t>
            </a:r>
            <a:r>
              <a:rPr lang="ru-RU" sz="3500" dirty="0" err="1"/>
              <a:t>аутопсихологической</a:t>
            </a:r>
            <a:r>
              <a:rPr lang="ru-RU" sz="3500" dirty="0"/>
              <a:t> компетентности 	</a:t>
            </a:r>
            <a:r>
              <a:rPr lang="ru-RU" sz="3500" dirty="0" smtClean="0"/>
              <a:t>(целевая </a:t>
            </a:r>
            <a:r>
              <a:rPr lang="ru-RU" sz="3500" dirty="0"/>
              <a:t>группа: </a:t>
            </a:r>
            <a:r>
              <a:rPr lang="ru-RU" sz="3500" dirty="0" smtClean="0"/>
              <a:t>подростки </a:t>
            </a:r>
            <a:r>
              <a:rPr lang="ru-RU" sz="3500" dirty="0"/>
              <a:t>в возрасте 13-15 </a:t>
            </a:r>
            <a:r>
              <a:rPr lang="ru-RU" sz="3500" dirty="0" smtClean="0"/>
              <a:t>лет) </a:t>
            </a:r>
            <a:endParaRPr lang="ru-RU" sz="3500" dirty="0"/>
          </a:p>
          <a:p>
            <a:pPr algn="just"/>
            <a:r>
              <a:rPr lang="ru-RU" sz="3500" u="sng" dirty="0"/>
              <a:t>Образовательная (просветительская) психолого-педагогическая программа </a:t>
            </a:r>
            <a:r>
              <a:rPr lang="ru-RU" sz="3500" dirty="0"/>
              <a:t>«Мир вокруг меня</a:t>
            </a:r>
            <a:r>
              <a:rPr lang="ru-RU" sz="3500" dirty="0" smtClean="0"/>
              <a:t>»</a:t>
            </a:r>
            <a:r>
              <a:rPr lang="ru-RU" sz="3500" dirty="0"/>
              <a:t> </a:t>
            </a:r>
            <a:r>
              <a:rPr lang="ru-RU" sz="3500" dirty="0" smtClean="0"/>
              <a:t>(целевая </a:t>
            </a:r>
            <a:r>
              <a:rPr lang="ru-RU" sz="3500" dirty="0"/>
              <a:t>группа:</a:t>
            </a:r>
            <a:r>
              <a:rPr lang="ru-RU" sz="3500" b="1" dirty="0"/>
              <a:t> </a:t>
            </a:r>
            <a:r>
              <a:rPr lang="ru-RU" sz="3500" dirty="0" smtClean="0"/>
              <a:t>обучающиеся </a:t>
            </a:r>
            <a:r>
              <a:rPr lang="ru-RU" sz="3500" dirty="0"/>
              <a:t>7-11 классов, дети «группы риска» </a:t>
            </a:r>
            <a:r>
              <a:rPr lang="ru-RU" sz="3500" dirty="0" smtClean="0"/>
              <a:t>)</a:t>
            </a:r>
            <a:r>
              <a:rPr lang="ru-RU" sz="3500" dirty="0"/>
              <a:t>	</a:t>
            </a:r>
            <a:endParaRPr lang="ru-RU" sz="3500" dirty="0" smtClean="0"/>
          </a:p>
          <a:p>
            <a:r>
              <a:rPr lang="ru-RU" sz="3500" u="sng" dirty="0"/>
              <a:t>Профилактическая </a:t>
            </a:r>
            <a:r>
              <a:rPr lang="ru-RU" sz="3500" u="sng" dirty="0" smtClean="0"/>
              <a:t>психолого-педагогическая </a:t>
            </a:r>
            <a:r>
              <a:rPr lang="ru-RU" sz="3500" u="sng" dirty="0"/>
              <a:t>программа </a:t>
            </a:r>
            <a:r>
              <a:rPr lang="ru-RU" sz="3500" dirty="0" smtClean="0"/>
              <a:t>«</a:t>
            </a:r>
            <a:r>
              <a:rPr lang="ru-RU" sz="3500" dirty="0"/>
              <a:t>Все в твоих руках!» </a:t>
            </a:r>
            <a:r>
              <a:rPr lang="ru-RU" sz="1600" dirty="0"/>
              <a:t>	</a:t>
            </a:r>
            <a:r>
              <a:rPr lang="ru-RU" sz="3500" dirty="0" smtClean="0"/>
              <a:t>(целевая </a:t>
            </a:r>
            <a:r>
              <a:rPr lang="ru-RU" sz="3500" dirty="0"/>
              <a:t>группа</a:t>
            </a:r>
            <a:r>
              <a:rPr lang="ru-RU" sz="3500" b="1" dirty="0"/>
              <a:t>: </a:t>
            </a:r>
            <a:endParaRPr lang="ru-RU" sz="3500" dirty="0"/>
          </a:p>
          <a:p>
            <a:r>
              <a:rPr lang="ru-RU" sz="3500" dirty="0"/>
              <a:t>подростки 15-17 лет и их родители/законные </a:t>
            </a:r>
            <a:r>
              <a:rPr lang="ru-RU" sz="3500" dirty="0" smtClean="0"/>
              <a:t>представители) и др.</a:t>
            </a:r>
            <a:r>
              <a:rPr lang="ru-RU" sz="3500" dirty="0"/>
              <a:t>	</a:t>
            </a:r>
          </a:p>
          <a:p>
            <a:endParaRPr lang="ru-RU" sz="1600" dirty="0"/>
          </a:p>
          <a:p>
            <a:pPr algn="just"/>
            <a:endParaRPr lang="ru-RU" sz="3500" dirty="0"/>
          </a:p>
          <a:p>
            <a:pPr marL="0" indent="0" algn="just">
              <a:buNone/>
            </a:pPr>
            <a:endParaRPr lang="ru-RU" sz="3500" dirty="0" smtClean="0"/>
          </a:p>
          <a:p>
            <a:endParaRPr lang="ru-RU" dirty="0"/>
          </a:p>
          <a:p>
            <a:endParaRPr lang="ru-RU"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179512" y="57399"/>
            <a:ext cx="928586" cy="743015"/>
          </a:xfrm>
          <a:prstGeom prst="rect">
            <a:avLst/>
          </a:prstGeom>
          <a:noFill/>
        </p:spPr>
      </p:pic>
    </p:spTree>
    <p:extLst>
      <p:ext uri="{BB962C8B-B14F-4D97-AF65-F5344CB8AC3E}">
        <p14:creationId xmlns:p14="http://schemas.microsoft.com/office/powerpoint/2010/main" xmlns="" val="1233294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b="1" dirty="0" smtClean="0"/>
              <a:t>АКТУАЛЬНЫЕ ФОРМЫ И ИНФОРМАЦИОННО-МЕТОДИЧЕСКИЕ </a:t>
            </a:r>
            <a:br>
              <a:rPr lang="ru-RU" sz="1600" b="1" dirty="0" smtClean="0"/>
            </a:br>
            <a:r>
              <a:rPr lang="ru-RU" sz="1600" b="1" dirty="0" smtClean="0"/>
              <a:t>МАТЕРИАЛЫ ДЛЯ ПРОВЕДЕНИЯ ПРОФИЛАКТИЧЕСКОЙ  РАБОТЫ</a:t>
            </a:r>
            <a:endParaRPr lang="ru-RU" dirty="0"/>
          </a:p>
        </p:txBody>
      </p:sp>
      <p:sp>
        <p:nvSpPr>
          <p:cNvPr id="3" name="Объект 2"/>
          <p:cNvSpPr>
            <a:spLocks noGrp="1"/>
          </p:cNvSpPr>
          <p:nvPr>
            <p:ph idx="1"/>
          </p:nvPr>
        </p:nvSpPr>
        <p:spPr>
          <a:xfrm>
            <a:off x="590872" y="1063229"/>
            <a:ext cx="8229600" cy="3394472"/>
          </a:xfrm>
        </p:spPr>
        <p:txBody>
          <a:bodyPr>
            <a:noAutofit/>
          </a:bodyPr>
          <a:lstStyle/>
          <a:p>
            <a:pPr algn="just">
              <a:spcBef>
                <a:spcPts val="0"/>
              </a:spcBef>
            </a:pPr>
            <a:r>
              <a:rPr lang="ru-RU" sz="1000" dirty="0"/>
              <a:t>• </a:t>
            </a:r>
            <a:r>
              <a:rPr lang="ru-RU" sz="1000" dirty="0">
                <a:latin typeface="Times New Roman" panose="02020603050405020304" pitchFamily="18" charset="0"/>
                <a:cs typeface="Times New Roman" panose="02020603050405020304" pitchFamily="18" charset="0"/>
              </a:rPr>
              <a:t>организация</a:t>
            </a:r>
            <a:r>
              <a:rPr lang="ru-RU" sz="1000" dirty="0"/>
              <a:t> </a:t>
            </a:r>
            <a:r>
              <a:rPr lang="ru-RU" sz="1000" dirty="0">
                <a:latin typeface="Times New Roman" panose="02020603050405020304" pitchFamily="18" charset="0"/>
                <a:cs typeface="Times New Roman" panose="02020603050405020304" pitchFamily="18" charset="0"/>
              </a:rPr>
              <a:t>участия </a:t>
            </a:r>
            <a:r>
              <a:rPr lang="ru-RU" sz="1000" dirty="0" smtClean="0">
                <a:latin typeface="Times New Roman" panose="02020603050405020304" pitchFamily="18" charset="0"/>
                <a:cs typeface="Times New Roman" panose="02020603050405020304" pitchFamily="18" charset="0"/>
              </a:rPr>
              <a:t>обучающихся и их родителей в </a:t>
            </a:r>
            <a:r>
              <a:rPr lang="ru-RU" sz="1000" b="1" u="sng" dirty="0" smtClean="0">
                <a:latin typeface="Times New Roman" panose="02020603050405020304" pitchFamily="18" charset="0"/>
                <a:cs typeface="Times New Roman" panose="02020603050405020304" pitchFamily="18" charset="0"/>
              </a:rPr>
              <a:t>конкурсах </a:t>
            </a:r>
            <a:r>
              <a:rPr lang="ru-RU" sz="1000" dirty="0">
                <a:latin typeface="Times New Roman" panose="02020603050405020304" pitchFamily="18" charset="0"/>
                <a:cs typeface="Times New Roman" panose="02020603050405020304" pitchFamily="18" charset="0"/>
              </a:rPr>
              <a:t>социальной </a:t>
            </a:r>
            <a:r>
              <a:rPr lang="ru-RU" sz="1000" dirty="0" smtClean="0">
                <a:latin typeface="Times New Roman" panose="02020603050405020304" pitchFamily="18" charset="0"/>
                <a:cs typeface="Times New Roman" panose="02020603050405020304" pitchFamily="18" charset="0"/>
              </a:rPr>
              <a:t>направленности: </a:t>
            </a:r>
            <a:endParaRPr lang="ru-RU" sz="1000" dirty="0">
              <a:latin typeface="Times New Roman" panose="02020603050405020304" pitchFamily="18" charset="0"/>
              <a:cs typeface="Times New Roman" panose="02020603050405020304" pitchFamily="18" charset="0"/>
            </a:endParaRPr>
          </a:p>
          <a:p>
            <a:pPr algn="just">
              <a:spcBef>
                <a:spcPts val="0"/>
              </a:spcBef>
            </a:pPr>
            <a:r>
              <a:rPr lang="ru-RU" sz="1000" dirty="0">
                <a:latin typeface="Times New Roman" panose="02020603050405020304" pitchFamily="18" charset="0"/>
                <a:cs typeface="Times New Roman" panose="02020603050405020304" pitchFamily="18" charset="0"/>
              </a:rPr>
              <a:t>- в региональном этапе всероссийского конкурса социальной рекламы «Стиль жизни- здоровье! 2020» (письмо МО области от 12.05.2020 №01-23/2789</a:t>
            </a:r>
            <a:r>
              <a:rPr lang="ru-RU" sz="1000" dirty="0" smtClean="0">
                <a:latin typeface="Times New Roman" panose="02020603050405020304" pitchFamily="18" charset="0"/>
                <a:cs typeface="Times New Roman" panose="02020603050405020304" pitchFamily="18" charset="0"/>
              </a:rPr>
              <a:t>), ответственный –отдел </a:t>
            </a:r>
            <a:r>
              <a:rPr lang="ru-RU" sz="1000" dirty="0" err="1" smtClean="0">
                <a:latin typeface="Times New Roman" panose="02020603050405020304" pitchFamily="18" charset="0"/>
                <a:cs typeface="Times New Roman" panose="02020603050405020304" pitchFamily="18" charset="0"/>
              </a:rPr>
              <a:t>здоровьесбережения</a:t>
            </a:r>
            <a:r>
              <a:rPr lang="ru-RU" sz="1000" dirty="0" smtClean="0">
                <a:latin typeface="Times New Roman" panose="02020603050405020304" pitchFamily="18" charset="0"/>
                <a:cs typeface="Times New Roman" panose="02020603050405020304" pitchFamily="18" charset="0"/>
              </a:rPr>
              <a:t> ООДТДМ им.В.П.Поляничко, тел.435087;</a:t>
            </a:r>
            <a:endParaRPr lang="ru-RU" sz="1000" dirty="0">
              <a:latin typeface="Times New Roman" panose="02020603050405020304" pitchFamily="18" charset="0"/>
              <a:cs typeface="Times New Roman" panose="02020603050405020304" pitchFamily="18" charset="0"/>
            </a:endParaRPr>
          </a:p>
          <a:p>
            <a:pPr algn="just">
              <a:spcBef>
                <a:spcPts val="0"/>
              </a:spcBef>
            </a:pPr>
            <a:r>
              <a:rPr lang="ru-RU" sz="1000" dirty="0">
                <a:latin typeface="Times New Roman" panose="02020603050405020304" pitchFamily="18" charset="0"/>
                <a:cs typeface="Times New Roman" panose="02020603050405020304" pitchFamily="18" charset="0"/>
              </a:rPr>
              <a:t>-международном молодежном конкурсе социальной антикоррупционной рекламы «Вместе против коррупции!» (</a:t>
            </a:r>
            <a:r>
              <a:rPr lang="en-US" sz="1000" dirty="0">
                <a:latin typeface="Times New Roman" panose="02020603050405020304" pitchFamily="18" charset="0"/>
                <a:cs typeface="Times New Roman" panose="02020603050405020304" pitchFamily="18" charset="0"/>
                <a:hlinkClick r:id="rId2"/>
              </a:rPr>
              <a:t>www</a:t>
            </a:r>
            <a:r>
              <a:rPr lang="ru-RU" sz="1000" dirty="0">
                <a:latin typeface="Times New Roman" panose="02020603050405020304" pitchFamily="18" charset="0"/>
                <a:cs typeface="Times New Roman" panose="02020603050405020304" pitchFamily="18" charset="0"/>
                <a:hlinkClick r:id="rId2"/>
              </a:rPr>
              <a:t>.</a:t>
            </a:r>
            <a:r>
              <a:rPr lang="en-US" sz="1000" dirty="0">
                <a:latin typeface="Times New Roman" panose="02020603050405020304" pitchFamily="18" charset="0"/>
                <a:cs typeface="Times New Roman" panose="02020603050405020304" pitchFamily="18" charset="0"/>
                <a:hlinkClick r:id="rId2"/>
              </a:rPr>
              <a:t>anticorruption</a:t>
            </a:r>
            <a:r>
              <a:rPr lang="ru-RU" sz="1000" dirty="0">
                <a:latin typeface="Times New Roman" panose="02020603050405020304" pitchFamily="18" charset="0"/>
                <a:cs typeface="Times New Roman" panose="02020603050405020304" pitchFamily="18" charset="0"/>
                <a:hlinkClick r:id="rId2"/>
              </a:rPr>
              <a:t>.</a:t>
            </a:r>
            <a:r>
              <a:rPr lang="en-US" sz="1000" dirty="0">
                <a:latin typeface="Times New Roman" panose="02020603050405020304" pitchFamily="18" charset="0"/>
                <a:cs typeface="Times New Roman" panose="02020603050405020304" pitchFamily="18" charset="0"/>
                <a:hlinkClick r:id="rId2"/>
              </a:rPr>
              <a:t>life</a:t>
            </a:r>
            <a:r>
              <a:rPr lang="ru-RU" sz="1000" dirty="0">
                <a:latin typeface="Times New Roman" panose="02020603050405020304" pitchFamily="18" charset="0"/>
                <a:cs typeface="Times New Roman" panose="02020603050405020304" pitchFamily="18" charset="0"/>
              </a:rPr>
              <a:t>);</a:t>
            </a:r>
          </a:p>
          <a:p>
            <a:pPr algn="just">
              <a:spcBef>
                <a:spcPts val="0"/>
              </a:spcBef>
            </a:pPr>
            <a:r>
              <a:rPr lang="ru-RU" sz="1000" dirty="0">
                <a:latin typeface="Times New Roman" panose="02020603050405020304" pitchFamily="18" charset="0"/>
                <a:cs typeface="Times New Roman" panose="02020603050405020304" pitchFamily="18" charset="0"/>
              </a:rPr>
              <a:t>-всероссийских  конкурсах на сайте общероссийской общественной организации «Национальная родительская ассоциация социальной поддержки семьи и защиты семейных ценностей» </a:t>
            </a:r>
            <a:r>
              <a:rPr lang="en-US" sz="1000" u="sng" dirty="0">
                <a:hlinkClick r:id="rId3"/>
              </a:rPr>
              <a:t>https://</a:t>
            </a:r>
            <a:r>
              <a:rPr lang="en-US" sz="1000" u="sng" dirty="0" smtClean="0">
                <a:hlinkClick r:id="rId3"/>
              </a:rPr>
              <a:t>nra-russia.ru</a:t>
            </a:r>
            <a:r>
              <a:rPr lang="ru-RU" sz="1000" u="sng" dirty="0" smtClean="0"/>
              <a:t>:</a:t>
            </a:r>
            <a:endParaRPr lang="ru-RU" sz="1000" u="sng" dirty="0"/>
          </a:p>
          <a:p>
            <a:pPr algn="just">
              <a:spcBef>
                <a:spcPts val="0"/>
              </a:spcBef>
            </a:pPr>
            <a:r>
              <a:rPr lang="ru-RU" sz="1000" dirty="0" smtClean="0">
                <a:latin typeface="Times New Roman" panose="02020603050405020304" pitchFamily="18" charset="0"/>
                <a:cs typeface="Times New Roman" panose="02020603050405020304" pitchFamily="18" charset="0"/>
              </a:rPr>
              <a:t> </a:t>
            </a:r>
            <a:r>
              <a:rPr lang="ru-RU" sz="1000" dirty="0">
                <a:latin typeface="Times New Roman" panose="02020603050405020304" pitchFamily="18" charset="0"/>
                <a:cs typeface="Times New Roman" panose="02020603050405020304" pitchFamily="18" charset="0"/>
              </a:rPr>
              <a:t>IV </a:t>
            </a:r>
            <a:r>
              <a:rPr lang="ru-RU" sz="1000" dirty="0" smtClean="0">
                <a:latin typeface="Times New Roman" panose="02020603050405020304" pitchFamily="18" charset="0"/>
                <a:cs typeface="Times New Roman" panose="02020603050405020304" pitchFamily="18" charset="0"/>
              </a:rPr>
              <a:t>Всероссийском конкурсе </a:t>
            </a:r>
            <a:r>
              <a:rPr lang="ru-RU" sz="1000" dirty="0">
                <a:latin typeface="Times New Roman" panose="02020603050405020304" pitchFamily="18" charset="0"/>
                <a:cs typeface="Times New Roman" panose="02020603050405020304" pitchFamily="18" charset="0"/>
              </a:rPr>
              <a:t>Центров и программ родительского </a:t>
            </a:r>
            <a:r>
              <a:rPr lang="ru-RU" sz="1000" dirty="0" smtClean="0">
                <a:latin typeface="Times New Roman" panose="02020603050405020304" pitchFamily="18" charset="0"/>
                <a:cs typeface="Times New Roman" panose="02020603050405020304" pitchFamily="18" charset="0"/>
              </a:rPr>
              <a:t>просвещения (материалы загружать по </a:t>
            </a:r>
            <a:r>
              <a:rPr lang="ru-RU" sz="1000" dirty="0">
                <a:latin typeface="Times New Roman" panose="02020603050405020304" pitchFamily="18" charset="0"/>
                <a:cs typeface="Times New Roman" panose="02020603050405020304" pitchFamily="18" charset="0"/>
              </a:rPr>
              <a:t>ссылке </a:t>
            </a:r>
            <a:r>
              <a:rPr lang="ru-RU" sz="1000" u="sng" dirty="0">
                <a:latin typeface="Times New Roman" panose="02020603050405020304" pitchFamily="18" charset="0"/>
                <a:cs typeface="Times New Roman" panose="02020603050405020304" pitchFamily="18" charset="0"/>
                <a:hlinkClick r:id="rId4"/>
              </a:rPr>
              <a:t>https://</a:t>
            </a:r>
            <a:r>
              <a:rPr lang="ru-RU" sz="1000" u="sng" dirty="0" smtClean="0">
                <a:latin typeface="Times New Roman" panose="02020603050405020304" pitchFamily="18" charset="0"/>
                <a:cs typeface="Times New Roman" panose="02020603050405020304" pitchFamily="18" charset="0"/>
                <a:hlinkClick r:id="rId4"/>
              </a:rPr>
              <a:t>clck.ru/PhJvt</a:t>
            </a:r>
            <a:r>
              <a:rPr lang="ru-RU" sz="1000" u="sng" dirty="0" smtClean="0">
                <a:latin typeface="Times New Roman" panose="02020603050405020304" pitchFamily="18" charset="0"/>
                <a:cs typeface="Times New Roman" panose="02020603050405020304" pitchFamily="18" charset="0"/>
              </a:rPr>
              <a:t>)</a:t>
            </a:r>
            <a:r>
              <a:rPr lang="ru-RU" sz="1000" dirty="0" smtClean="0">
                <a:latin typeface="Times New Roman" panose="02020603050405020304" pitchFamily="18" charset="0"/>
                <a:cs typeface="Times New Roman" panose="02020603050405020304" pitchFamily="18" charset="0"/>
              </a:rPr>
              <a:t>;</a:t>
            </a:r>
          </a:p>
          <a:p>
            <a:pPr algn="just">
              <a:spcBef>
                <a:spcPts val="0"/>
              </a:spcBef>
            </a:pPr>
            <a:r>
              <a:rPr lang="ru-RU" sz="1000" dirty="0" smtClean="0">
                <a:latin typeface="Times New Roman" panose="02020603050405020304" pitchFamily="18" charset="0"/>
                <a:cs typeface="Times New Roman" panose="02020603050405020304" pitchFamily="18" charset="0"/>
              </a:rPr>
              <a:t>V </a:t>
            </a:r>
            <a:r>
              <a:rPr lang="ru-RU" sz="1000" dirty="0">
                <a:latin typeface="Times New Roman" panose="02020603050405020304" pitchFamily="18" charset="0"/>
                <a:cs typeface="Times New Roman" panose="02020603050405020304" pitchFamily="18" charset="0"/>
              </a:rPr>
              <a:t>Всероссийский конкурс методических разработок уроков, посвященных семье и традиционным семейным </a:t>
            </a:r>
            <a:r>
              <a:rPr lang="ru-RU" sz="1000" dirty="0" smtClean="0">
                <a:latin typeface="Times New Roman" panose="02020603050405020304" pitchFamily="18" charset="0"/>
                <a:cs typeface="Times New Roman" panose="02020603050405020304" pitchFamily="18" charset="0"/>
              </a:rPr>
              <a:t>ценностям https</a:t>
            </a:r>
            <a:r>
              <a:rPr lang="ru-RU" sz="1000" dirty="0">
                <a:latin typeface="Times New Roman" panose="02020603050405020304" pitchFamily="18" charset="0"/>
                <a:cs typeface="Times New Roman" panose="02020603050405020304" pitchFamily="18" charset="0"/>
              </a:rPr>
              <a:t>://clck.ru/QGhvL</a:t>
            </a:r>
            <a:endParaRPr lang="ru-RU" sz="1000" dirty="0" smtClean="0">
              <a:latin typeface="Times New Roman" panose="02020603050405020304" pitchFamily="18" charset="0"/>
              <a:cs typeface="Times New Roman" panose="02020603050405020304" pitchFamily="18" charset="0"/>
            </a:endParaRPr>
          </a:p>
          <a:p>
            <a:pPr algn="just">
              <a:spcBef>
                <a:spcPts val="0"/>
              </a:spcBef>
            </a:pPr>
            <a:r>
              <a:rPr lang="ru-RU" sz="1000" dirty="0">
                <a:latin typeface="Times New Roman" panose="02020603050405020304" pitchFamily="18" charset="0"/>
                <a:cs typeface="Times New Roman" panose="02020603050405020304" pitchFamily="18" charset="0"/>
              </a:rPr>
              <a:t>IV всероссийский конкурс образовательных организаций на лучшую организацию работы с родителями </a:t>
            </a:r>
            <a:r>
              <a:rPr lang="ru-RU" sz="1000" dirty="0" smtClean="0">
                <a:latin typeface="Times New Roman" panose="02020603050405020304" pitchFamily="18" charset="0"/>
                <a:cs typeface="Times New Roman" panose="02020603050405020304" pitchFamily="18" charset="0"/>
              </a:rPr>
              <a:t>(по ссылке </a:t>
            </a:r>
            <a:r>
              <a:rPr lang="ru-RU" sz="1000" dirty="0">
                <a:latin typeface="Times New Roman" panose="02020603050405020304" pitchFamily="18" charset="0"/>
                <a:cs typeface="Times New Roman" panose="02020603050405020304" pitchFamily="18" charset="0"/>
              </a:rPr>
              <a:t>https://</a:t>
            </a:r>
            <a:r>
              <a:rPr lang="ru-RU" sz="1000" dirty="0" smtClean="0">
                <a:latin typeface="Times New Roman" panose="02020603050405020304" pitchFamily="18" charset="0"/>
                <a:cs typeface="Times New Roman" panose="02020603050405020304" pitchFamily="18" charset="0"/>
              </a:rPr>
              <a:t>clck.ru/PqCBu). </a:t>
            </a:r>
            <a:endParaRPr lang="ru-RU" sz="1000" b="1" u="sng" dirty="0" smtClean="0">
              <a:latin typeface="Times New Roman" panose="02020603050405020304" pitchFamily="18" charset="0"/>
              <a:cs typeface="Times New Roman" panose="02020603050405020304" pitchFamily="18" charset="0"/>
            </a:endParaRPr>
          </a:p>
          <a:p>
            <a:pPr algn="just">
              <a:spcBef>
                <a:spcPts val="0"/>
              </a:spcBef>
            </a:pPr>
            <a:r>
              <a:rPr lang="ru-RU" sz="1000" b="1" u="sng" dirty="0" smtClean="0">
                <a:latin typeface="Times New Roman" panose="02020603050405020304" pitchFamily="18" charset="0"/>
                <a:cs typeface="Times New Roman" panose="02020603050405020304" pitchFamily="18" charset="0"/>
              </a:rPr>
              <a:t>и виртуальных выставках: </a:t>
            </a:r>
            <a:r>
              <a:rPr lang="ru-RU" sz="1000" b="1" dirty="0" smtClean="0">
                <a:latin typeface="Times New Roman" panose="02020603050405020304" pitchFamily="18" charset="0"/>
                <a:cs typeface="Times New Roman" panose="02020603050405020304" pitchFamily="18" charset="0"/>
              </a:rPr>
              <a:t> </a:t>
            </a:r>
            <a:r>
              <a:rPr lang="ru-RU" sz="1000" dirty="0" smtClean="0">
                <a:latin typeface="Times New Roman" panose="02020603050405020304" pitchFamily="18" charset="0"/>
                <a:cs typeface="Times New Roman" panose="02020603050405020304" pitchFamily="18" charset="0"/>
              </a:rPr>
              <a:t>виртуальном  интерактивном обучающем комплексе </a:t>
            </a:r>
            <a:r>
              <a:rPr lang="ru-RU" sz="1000" dirty="0">
                <a:latin typeface="Times New Roman" panose="02020603050405020304" pitchFamily="18" charset="0"/>
                <a:cs typeface="Times New Roman" panose="02020603050405020304" pitchFamily="18" charset="0"/>
              </a:rPr>
              <a:t>«Пожарно-техническая </a:t>
            </a:r>
            <a:r>
              <a:rPr lang="ru-RU" sz="1000" dirty="0" smtClean="0">
                <a:latin typeface="Times New Roman" panose="02020603050405020304" pitchFamily="18" charset="0"/>
                <a:cs typeface="Times New Roman" panose="02020603050405020304" pitchFamily="18" charset="0"/>
              </a:rPr>
              <a:t>выставка» </a:t>
            </a:r>
            <a:r>
              <a:rPr lang="ru-RU" sz="1000" b="1" dirty="0">
                <a:latin typeface="Times New Roman" panose="02020603050405020304" pitchFamily="18" charset="0"/>
                <a:cs typeface="Times New Roman" panose="02020603050405020304" pitchFamily="18" charset="0"/>
                <a:hlinkClick r:id="rId5"/>
              </a:rPr>
              <a:t>http://вдпо.рф</a:t>
            </a:r>
            <a:r>
              <a:rPr lang="ru-RU" sz="1000" b="1" dirty="0" smtClean="0">
                <a:latin typeface="Times New Roman" panose="02020603050405020304" pitchFamily="18" charset="0"/>
                <a:cs typeface="Times New Roman" panose="02020603050405020304" pitchFamily="18" charset="0"/>
              </a:rPr>
              <a:t>.</a:t>
            </a:r>
          </a:p>
          <a:p>
            <a:pPr algn="just">
              <a:spcBef>
                <a:spcPts val="0"/>
              </a:spcBef>
            </a:pPr>
            <a:r>
              <a:rPr lang="ru-RU" sz="1000" b="1" dirty="0" smtClean="0">
                <a:hlinkClick r:id="rId6"/>
              </a:rPr>
              <a:t>- просмотр роликов и буклетов антинаркотической тематики</a:t>
            </a:r>
            <a:r>
              <a:rPr lang="ru-RU" sz="1000" b="1" u="sng" dirty="0" smtClean="0">
                <a:hlinkClick r:id="rId6"/>
              </a:rPr>
              <a:t>  </a:t>
            </a:r>
            <a:r>
              <a:rPr lang="ru-RU" sz="1000" u="sng" dirty="0" smtClean="0">
                <a:hlinkClick r:id="rId6"/>
              </a:rPr>
              <a:t>https</a:t>
            </a:r>
            <a:r>
              <a:rPr lang="ru-RU" sz="1000" u="sng" dirty="0">
                <a:hlinkClick r:id="rId6"/>
              </a:rPr>
              <a:t>://</a:t>
            </a:r>
            <a:r>
              <a:rPr lang="ru-RU" sz="1000" u="sng" dirty="0" smtClean="0">
                <a:hlinkClick r:id="rId6"/>
              </a:rPr>
              <a:t>cloud.mail.ru/public/3PUu/3Fr4qaYm5</a:t>
            </a:r>
            <a:r>
              <a:rPr lang="ru-RU" sz="1000" u="sng" dirty="0" smtClean="0"/>
              <a:t>, </a:t>
            </a:r>
            <a:r>
              <a:rPr lang="en-US" sz="1000" dirty="0">
                <a:hlinkClick r:id="rId7"/>
              </a:rPr>
              <a:t>https://www.narko56.ru</a:t>
            </a:r>
            <a:r>
              <a:rPr lang="ru-RU" sz="1000" dirty="0" smtClean="0"/>
              <a:t> </a:t>
            </a:r>
          </a:p>
          <a:p>
            <a:pPr algn="just">
              <a:spcBef>
                <a:spcPts val="0"/>
              </a:spcBef>
            </a:pPr>
            <a:r>
              <a:rPr lang="ru-RU" sz="1000" dirty="0" smtClean="0">
                <a:latin typeface="Times New Roman" panose="02020603050405020304" pitchFamily="18" charset="0"/>
                <a:cs typeface="Times New Roman" panose="02020603050405020304" pitchFamily="18" charset="0"/>
              </a:rPr>
              <a:t>•</a:t>
            </a:r>
            <a:r>
              <a:rPr lang="ru-RU" sz="1000" b="1" u="sng" dirty="0">
                <a:latin typeface="Times New Roman" panose="02020603050405020304" pitchFamily="18" charset="0"/>
                <a:cs typeface="Times New Roman" panose="02020603050405020304" pitchFamily="18" charset="0"/>
              </a:rPr>
              <a:t>образовательные </a:t>
            </a:r>
            <a:r>
              <a:rPr lang="ru-RU" sz="1000" b="1" u="sng" dirty="0" smtClean="0">
                <a:latin typeface="Times New Roman" panose="02020603050405020304" pitchFamily="18" charset="0"/>
                <a:cs typeface="Times New Roman" panose="02020603050405020304" pitchFamily="18" charset="0"/>
              </a:rPr>
              <a:t>проекты</a:t>
            </a:r>
            <a:r>
              <a:rPr lang="ru-RU" sz="1000" dirty="0">
                <a:hlinkClick r:id="rId8"/>
              </a:rPr>
              <a:t> </a:t>
            </a:r>
            <a:r>
              <a:rPr lang="ru-RU" sz="1000" dirty="0" smtClean="0">
                <a:hlinkClick r:id="rId8"/>
              </a:rPr>
              <a:t>(http</a:t>
            </a:r>
            <a:r>
              <a:rPr lang="ru-RU" sz="1000" dirty="0">
                <a:hlinkClick r:id="rId8"/>
              </a:rPr>
              <a:t>://</a:t>
            </a:r>
            <a:r>
              <a:rPr lang="ru-RU" sz="1000" dirty="0" smtClean="0">
                <a:hlinkClick r:id="rId8"/>
              </a:rPr>
              <a:t>detionline.com</a:t>
            </a:r>
            <a:r>
              <a:rPr lang="ru-RU" sz="1000" dirty="0" smtClean="0"/>
              <a:t>)</a:t>
            </a:r>
            <a:r>
              <a:rPr lang="ru-RU" sz="1000" dirty="0" smtClean="0">
                <a:latin typeface="Times New Roman" panose="02020603050405020304" pitchFamily="18" charset="0"/>
                <a:cs typeface="Times New Roman" panose="02020603050405020304" pitchFamily="18" charset="0"/>
              </a:rPr>
              <a:t>, </a:t>
            </a:r>
            <a:r>
              <a:rPr lang="ru-RU" sz="1000" b="1" u="sng" dirty="0">
                <a:latin typeface="Times New Roman" panose="02020603050405020304" pitchFamily="18" charset="0"/>
                <a:cs typeface="Times New Roman" panose="02020603050405020304" pitchFamily="18" charset="0"/>
              </a:rPr>
              <a:t>дистанционное обучение </a:t>
            </a:r>
            <a:r>
              <a:rPr lang="ru-RU" sz="1000" dirty="0">
                <a:latin typeface="Times New Roman" panose="02020603050405020304" pitchFamily="18" charset="0"/>
                <a:cs typeface="Times New Roman" panose="02020603050405020304" pitchFamily="18" charset="0"/>
              </a:rPr>
              <a:t>( обучающие кейсы</a:t>
            </a:r>
            <a:r>
              <a:rPr lang="ru-RU" sz="1000" dirty="0" smtClean="0">
                <a:latin typeface="Times New Roman" panose="02020603050405020304" pitchFamily="18" charset="0"/>
                <a:cs typeface="Times New Roman" panose="02020603050405020304" pitchFamily="18" charset="0"/>
              </a:rPr>
              <a:t>)</a:t>
            </a:r>
          </a:p>
          <a:p>
            <a:pPr algn="just">
              <a:spcBef>
                <a:spcPts val="0"/>
              </a:spcBef>
            </a:pPr>
            <a:r>
              <a:rPr lang="en-US" sz="1000" dirty="0" smtClean="0">
                <a:hlinkClick r:id="rId9"/>
              </a:rPr>
              <a:t> </a:t>
            </a:r>
            <a:r>
              <a:rPr lang="en-US" sz="1000" dirty="0">
                <a:hlinkClick r:id="rId9"/>
              </a:rPr>
              <a:t>https://fcprc.ru/materials-category/informatsionno-metodicheskie-materialy-dlya-roditelej/</a:t>
            </a:r>
            <a:r>
              <a:rPr lang="ru-RU" sz="1000" dirty="0" smtClean="0">
                <a:latin typeface="Times New Roman" panose="02020603050405020304" pitchFamily="18" charset="0"/>
                <a:cs typeface="Times New Roman" panose="02020603050405020304" pitchFamily="18" charset="0"/>
              </a:rPr>
              <a:t>;</a:t>
            </a:r>
            <a:endParaRPr lang="ru-RU" sz="1000" dirty="0">
              <a:latin typeface="Times New Roman" panose="02020603050405020304" pitchFamily="18" charset="0"/>
              <a:cs typeface="Times New Roman" panose="02020603050405020304" pitchFamily="18" charset="0"/>
            </a:endParaRPr>
          </a:p>
          <a:p>
            <a:pPr algn="just">
              <a:spcBef>
                <a:spcPts val="0"/>
              </a:spcBef>
            </a:pPr>
            <a:r>
              <a:rPr lang="ru-RU" sz="1000" dirty="0">
                <a:latin typeface="Times New Roman" panose="02020603050405020304" pitchFamily="18" charset="0"/>
                <a:cs typeface="Times New Roman" panose="02020603050405020304" pitchFamily="18" charset="0"/>
              </a:rPr>
              <a:t>•</a:t>
            </a:r>
            <a:r>
              <a:rPr lang="ru-RU" sz="1000" b="1" u="sng" dirty="0">
                <a:latin typeface="Times New Roman" panose="02020603050405020304" pitchFamily="18" charset="0"/>
                <a:cs typeface="Times New Roman" panose="02020603050405020304" pitchFamily="18" charset="0"/>
              </a:rPr>
              <a:t>развитие  взаимодействия с РДШ в </a:t>
            </a:r>
            <a:r>
              <a:rPr lang="en-US" sz="1000" b="1" u="sng" dirty="0">
                <a:latin typeface="Times New Roman" panose="02020603050405020304" pitchFamily="18" charset="0"/>
                <a:cs typeface="Times New Roman" panose="02020603050405020304" pitchFamily="18" charset="0"/>
              </a:rPr>
              <a:t>on-line</a:t>
            </a:r>
            <a:r>
              <a:rPr lang="ru-RU" sz="1000" b="1" u="sng" dirty="0">
                <a:latin typeface="Times New Roman" panose="02020603050405020304" pitchFamily="18" charset="0"/>
                <a:cs typeface="Times New Roman" panose="02020603050405020304" pitchFamily="18" charset="0"/>
              </a:rPr>
              <a:t> режиме (площадки, участие в проектах, конкурсах)-</a:t>
            </a:r>
            <a:r>
              <a:rPr lang="ru-RU" sz="1000" b="1" u="sng" dirty="0" err="1">
                <a:latin typeface="Times New Roman" panose="02020603050405020304" pitchFamily="18" charset="0"/>
                <a:cs typeface="Times New Roman" panose="02020603050405020304" pitchFamily="18" charset="0"/>
              </a:rPr>
              <a:t>рдш.рф</a:t>
            </a:r>
            <a:endParaRPr lang="ru-RU" sz="1200" b="1" u="sng" dirty="0">
              <a:latin typeface="Times New Roman" panose="02020603050405020304" pitchFamily="18" charset="0"/>
              <a:cs typeface="Times New Roman" panose="02020603050405020304" pitchFamily="18" charset="0"/>
            </a:endParaRPr>
          </a:p>
          <a:p>
            <a:pPr algn="just">
              <a:spcBef>
                <a:spcPts val="0"/>
              </a:spcBef>
            </a:pPr>
            <a:r>
              <a:rPr lang="ru-RU" sz="1000" dirty="0" smtClean="0">
                <a:latin typeface="Times New Roman" panose="02020603050405020304" pitchFamily="18" charset="0"/>
                <a:cs typeface="Times New Roman" panose="02020603050405020304" pitchFamily="18" charset="0"/>
              </a:rPr>
              <a:t>индивидуальные </a:t>
            </a:r>
            <a:r>
              <a:rPr lang="ru-RU" sz="1000" dirty="0">
                <a:latin typeface="Times New Roman" panose="02020603050405020304" pitchFamily="18" charset="0"/>
                <a:cs typeface="Times New Roman" panose="02020603050405020304" pitchFamily="18" charset="0"/>
              </a:rPr>
              <a:t>и групповые </a:t>
            </a:r>
            <a:r>
              <a:rPr lang="ru-RU" sz="1000" b="1" u="sng" dirty="0">
                <a:latin typeface="Times New Roman" panose="02020603050405020304" pitchFamily="18" charset="0"/>
                <a:cs typeface="Times New Roman" panose="02020603050405020304" pitchFamily="18" charset="0"/>
              </a:rPr>
              <a:t>консультации</a:t>
            </a:r>
            <a:r>
              <a:rPr lang="ru-RU" sz="1000" dirty="0">
                <a:latin typeface="Times New Roman" panose="02020603050405020304" pitchFamily="18" charset="0"/>
                <a:cs typeface="Times New Roman" panose="02020603050405020304" pitchFamily="18" charset="0"/>
              </a:rPr>
              <a:t>, рассылки полезных материалов, практические занятия с обратной </a:t>
            </a:r>
            <a:r>
              <a:rPr lang="ru-RU" sz="1000" dirty="0" smtClean="0">
                <a:latin typeface="Times New Roman" panose="02020603050405020304" pitchFamily="18" charset="0"/>
                <a:cs typeface="Times New Roman" panose="02020603050405020304" pitchFamily="18" charset="0"/>
              </a:rPr>
              <a:t>связью, прежде всего по вопросам информационной безопасности с использованием материалов сайта</a:t>
            </a:r>
            <a:r>
              <a:rPr lang="ru-RU" sz="1000" u="sng" dirty="0" smtClean="0">
                <a:hlinkClick r:id="rId10"/>
              </a:rPr>
              <a:t> </a:t>
            </a:r>
            <a:r>
              <a:rPr lang="ru-RU" sz="1000" u="sng" dirty="0">
                <a:hlinkClick r:id="rId10"/>
              </a:rPr>
              <a:t>федеральной службы по надзору в сфере связи, информационных технологий и массовых коммуникаций  </a:t>
            </a:r>
            <a:r>
              <a:rPr lang="en-US" sz="1000" u="sng" dirty="0">
                <a:hlinkClick r:id="rId10"/>
              </a:rPr>
              <a:t>http://eais.rkn.gov.ru/</a:t>
            </a:r>
            <a:endParaRPr lang="ru-RU" sz="1000" u="sng" dirty="0"/>
          </a:p>
          <a:p>
            <a:pPr algn="just">
              <a:spcBef>
                <a:spcPts val="0"/>
              </a:spcBef>
            </a:pPr>
            <a:r>
              <a:rPr lang="ru-RU" sz="1000" dirty="0" smtClean="0">
                <a:latin typeface="Times New Roman" panose="02020603050405020304" pitchFamily="18" charset="0"/>
                <a:cs typeface="Times New Roman" panose="02020603050405020304" pitchFamily="18" charset="0"/>
              </a:rPr>
              <a:t>• </a:t>
            </a:r>
            <a:r>
              <a:rPr lang="ru-RU" sz="1000" dirty="0">
                <a:latin typeface="Times New Roman" panose="02020603050405020304" pitchFamily="18" charset="0"/>
                <a:cs typeface="Times New Roman" panose="02020603050405020304" pitchFamily="18" charset="0"/>
              </a:rPr>
              <a:t>дистанционные </a:t>
            </a:r>
            <a:r>
              <a:rPr lang="ru-RU" sz="1000" b="1" u="sng" dirty="0" err="1">
                <a:latin typeface="Times New Roman" panose="02020603050405020304" pitchFamily="18" charset="0"/>
                <a:cs typeface="Times New Roman" panose="02020603050405020304" pitchFamily="18" charset="0"/>
              </a:rPr>
              <a:t>флешмобы</a:t>
            </a:r>
            <a:r>
              <a:rPr lang="ru-RU" sz="1000" dirty="0">
                <a:latin typeface="Times New Roman" panose="02020603050405020304" pitchFamily="18" charset="0"/>
                <a:cs typeface="Times New Roman" panose="02020603050405020304" pitchFamily="18" charset="0"/>
              </a:rPr>
              <a:t>, </a:t>
            </a:r>
            <a:r>
              <a:rPr lang="ru-RU" sz="1000" dirty="0" smtClean="0">
                <a:latin typeface="Times New Roman" panose="02020603050405020304" pitchFamily="18" charset="0"/>
                <a:cs typeface="Times New Roman" panose="02020603050405020304" pitchFamily="18" charset="0"/>
              </a:rPr>
              <a:t>диспуты </a:t>
            </a:r>
            <a:r>
              <a:rPr lang="ru-RU" sz="1000" dirty="0">
                <a:latin typeface="Times New Roman" panose="02020603050405020304" pitchFamily="18" charset="0"/>
                <a:cs typeface="Times New Roman" panose="02020603050405020304" pitchFamily="18" charset="0"/>
              </a:rPr>
              <a:t>и дискуссии, интернет-</a:t>
            </a:r>
            <a:r>
              <a:rPr lang="ru-RU" sz="1000" dirty="0" err="1">
                <a:latin typeface="Times New Roman" panose="02020603050405020304" pitchFamily="18" charset="0"/>
                <a:cs typeface="Times New Roman" panose="02020603050405020304" pitchFamily="18" charset="0"/>
              </a:rPr>
              <a:t>батлы</a:t>
            </a:r>
            <a:r>
              <a:rPr lang="ru-RU" sz="1000" dirty="0">
                <a:latin typeface="Times New Roman" panose="02020603050405020304" pitchFamily="18" charset="0"/>
                <a:cs typeface="Times New Roman" panose="02020603050405020304" pitchFamily="18" charset="0"/>
              </a:rPr>
              <a:t>, открытые обсуждения с участием привлеченных специалистов;</a:t>
            </a:r>
          </a:p>
          <a:p>
            <a:pPr algn="just">
              <a:spcBef>
                <a:spcPts val="0"/>
              </a:spcBef>
            </a:pPr>
            <a:r>
              <a:rPr lang="ru-RU" sz="1000" dirty="0">
                <a:latin typeface="Times New Roman" panose="02020603050405020304" pitchFamily="18" charset="0"/>
                <a:cs typeface="Times New Roman" panose="02020603050405020304" pitchFamily="18" charset="0"/>
              </a:rPr>
              <a:t>занятия с использованием методов активного социально-психологического обучения (</a:t>
            </a:r>
            <a:r>
              <a:rPr lang="ru-RU" sz="1000" b="1" u="sng" dirty="0">
                <a:latin typeface="Times New Roman" panose="02020603050405020304" pitchFamily="18" charset="0"/>
                <a:cs typeface="Times New Roman" panose="02020603050405020304" pitchFamily="18" charset="0"/>
              </a:rPr>
              <a:t>тренинги, ролевые и деловые игры, игры – </a:t>
            </a:r>
            <a:r>
              <a:rPr lang="ru-RU" sz="1000" b="1" u="sng" dirty="0" err="1">
                <a:latin typeface="Times New Roman" panose="02020603050405020304" pitchFamily="18" charset="0"/>
                <a:cs typeface="Times New Roman" panose="02020603050405020304" pitchFamily="18" charset="0"/>
              </a:rPr>
              <a:t>квесты</a:t>
            </a:r>
            <a:r>
              <a:rPr lang="ru-RU" sz="1000" dirty="0">
                <a:latin typeface="Times New Roman" panose="02020603050405020304" pitchFamily="18" charset="0"/>
                <a:cs typeface="Times New Roman" panose="02020603050405020304" pitchFamily="18" charset="0"/>
              </a:rPr>
              <a:t>, </a:t>
            </a:r>
            <a:r>
              <a:rPr lang="ru-RU" sz="1000" b="1" u="sng" dirty="0" smtClean="0">
                <a:latin typeface="Times New Roman" panose="02020603050405020304" pitchFamily="18" charset="0"/>
                <a:cs typeface="Times New Roman" panose="02020603050405020304" pitchFamily="18" charset="0"/>
              </a:rPr>
              <a:t>кейс-методы</a:t>
            </a:r>
            <a:r>
              <a:rPr lang="ru-RU" sz="1000" dirty="0" smtClean="0">
                <a:latin typeface="Times New Roman" panose="02020603050405020304" pitchFamily="18" charset="0"/>
                <a:cs typeface="Times New Roman" panose="02020603050405020304" pitchFamily="18" charset="0"/>
              </a:rPr>
              <a:t>; </a:t>
            </a:r>
            <a:r>
              <a:rPr lang="ru-RU" sz="1000" b="1" u="sng" dirty="0" smtClean="0">
                <a:latin typeface="Times New Roman" panose="02020603050405020304" pitchFamily="18" charset="0"/>
                <a:cs typeface="Times New Roman" panose="02020603050405020304" pitchFamily="18" charset="0"/>
              </a:rPr>
              <a:t>Форсайт-сессии</a:t>
            </a:r>
            <a:r>
              <a:rPr lang="ru-RU" sz="1000" dirty="0"/>
              <a:t> </a:t>
            </a:r>
            <a:r>
              <a:rPr lang="ru-RU" sz="1000" dirty="0" smtClean="0">
                <a:latin typeface="Times New Roman" panose="02020603050405020304" pitchFamily="18" charset="0"/>
                <a:cs typeface="Times New Roman" panose="02020603050405020304" pitchFamily="18" charset="0"/>
              </a:rPr>
              <a:t>- технологии </a:t>
            </a:r>
            <a:r>
              <a:rPr lang="ru-RU" sz="1000" dirty="0">
                <a:latin typeface="Times New Roman" panose="02020603050405020304" pitchFamily="18" charset="0"/>
                <a:cs typeface="Times New Roman" panose="02020603050405020304" pitchFamily="18" charset="0"/>
              </a:rPr>
              <a:t>долгосрочного </a:t>
            </a:r>
            <a:r>
              <a:rPr lang="ru-RU" sz="1000" dirty="0" smtClean="0">
                <a:latin typeface="Times New Roman" panose="02020603050405020304" pitchFamily="18" charset="0"/>
                <a:cs typeface="Times New Roman" panose="02020603050405020304" pitchFamily="18" charset="0"/>
              </a:rPr>
              <a:t>прогнозирования, включающие  </a:t>
            </a:r>
            <a:r>
              <a:rPr lang="ru-RU" sz="1000" dirty="0">
                <a:latin typeface="Times New Roman" panose="02020603050405020304" pitchFamily="18" charset="0"/>
                <a:cs typeface="Times New Roman" panose="02020603050405020304" pitchFamily="18" charset="0"/>
              </a:rPr>
              <a:t>мозговые штурмы, </a:t>
            </a:r>
            <a:r>
              <a:rPr lang="ru-RU" sz="1000" dirty="0" smtClean="0">
                <a:latin typeface="Times New Roman" panose="02020603050405020304" pitchFamily="18" charset="0"/>
                <a:cs typeface="Times New Roman" panose="02020603050405020304" pitchFamily="18" charset="0"/>
              </a:rPr>
              <a:t>обзор источников и т.д.); </a:t>
            </a:r>
            <a:endParaRPr lang="ru-RU" sz="1000" dirty="0">
              <a:latin typeface="Times New Roman" panose="02020603050405020304" pitchFamily="18" charset="0"/>
              <a:cs typeface="Times New Roman" panose="02020603050405020304" pitchFamily="18" charset="0"/>
            </a:endParaRPr>
          </a:p>
          <a:p>
            <a:pPr algn="just">
              <a:spcBef>
                <a:spcPts val="0"/>
              </a:spcBef>
            </a:pPr>
            <a:r>
              <a:rPr lang="ru-RU" sz="1000" b="1" u="sng" dirty="0" err="1">
                <a:latin typeface="Times New Roman" panose="02020603050405020304" pitchFamily="18" charset="0"/>
                <a:cs typeface="Times New Roman" panose="02020603050405020304" pitchFamily="18" charset="0"/>
              </a:rPr>
              <a:t>челленджи</a:t>
            </a:r>
            <a:r>
              <a:rPr lang="ru-RU" sz="1000" dirty="0">
                <a:latin typeface="Times New Roman" panose="02020603050405020304" pitchFamily="18" charset="0"/>
                <a:cs typeface="Times New Roman" panose="02020603050405020304" pitchFamily="18" charset="0"/>
              </a:rPr>
              <a:t> – </a:t>
            </a:r>
            <a:r>
              <a:rPr lang="ru-RU" sz="1000" dirty="0" smtClean="0">
                <a:latin typeface="Times New Roman" panose="02020603050405020304" pitchFamily="18" charset="0"/>
                <a:cs typeface="Times New Roman" panose="02020603050405020304" pitchFamily="18" charset="0"/>
              </a:rPr>
              <a:t>жанр</a:t>
            </a:r>
            <a:r>
              <a:rPr lang="ru-RU" sz="1000" dirty="0">
                <a:latin typeface="Times New Roman" panose="02020603050405020304" pitchFamily="18" charset="0"/>
                <a:cs typeface="Times New Roman" panose="02020603050405020304" pitchFamily="18" charset="0"/>
              </a:rPr>
              <a:t> </a:t>
            </a:r>
            <a:r>
              <a:rPr lang="ru-RU" sz="1000" u="sng" dirty="0">
                <a:latin typeface="Times New Roman" panose="02020603050405020304" pitchFamily="18" charset="0"/>
                <a:cs typeface="Times New Roman" panose="02020603050405020304" pitchFamily="18" charset="0"/>
                <a:hlinkClick r:id="rId11" tooltip="Интернет"/>
              </a:rPr>
              <a:t>интернет</a:t>
            </a:r>
            <a:r>
              <a:rPr lang="ru-RU" sz="1000" dirty="0">
                <a:latin typeface="Times New Roman" panose="02020603050405020304" pitchFamily="18" charset="0"/>
                <a:cs typeface="Times New Roman" panose="02020603050405020304" pitchFamily="18" charset="0"/>
              </a:rPr>
              <a:t>-роликов с позитивными </a:t>
            </a:r>
            <a:r>
              <a:rPr lang="ru-RU" sz="1000" dirty="0" smtClean="0">
                <a:latin typeface="Times New Roman" panose="02020603050405020304" pitchFamily="18" charset="0"/>
                <a:cs typeface="Times New Roman" panose="02020603050405020304" pitchFamily="18" charset="0"/>
              </a:rPr>
              <a:t>заданиями </a:t>
            </a:r>
          </a:p>
          <a:p>
            <a:pPr algn="just">
              <a:spcBef>
                <a:spcPts val="0"/>
              </a:spcBef>
            </a:pPr>
            <a:r>
              <a:rPr lang="ru-RU" sz="1000" b="1" u="sng" dirty="0" smtClean="0">
                <a:latin typeface="Times New Roman" panose="02020603050405020304" pitchFamily="18" charset="0"/>
                <a:cs typeface="Times New Roman" panose="02020603050405020304" pitchFamily="18" charset="0"/>
              </a:rPr>
              <a:t>интернет-проекты</a:t>
            </a:r>
            <a:r>
              <a:rPr lang="ru-RU" sz="1000" dirty="0">
                <a:latin typeface="Times New Roman" panose="02020603050405020304" pitchFamily="18" charset="0"/>
                <a:cs typeface="Times New Roman" panose="02020603050405020304" pitchFamily="18" charset="0"/>
              </a:rPr>
              <a:t>, предполагающие   создание исследовательских групп, которые </a:t>
            </a:r>
            <a:r>
              <a:rPr lang="ru-RU" sz="1000" dirty="0" smtClean="0">
                <a:latin typeface="Times New Roman" panose="02020603050405020304" pitchFamily="18" charset="0"/>
                <a:cs typeface="Times New Roman" panose="02020603050405020304" pitchFamily="18" charset="0"/>
              </a:rPr>
              <a:t>ищут, анализируют </a:t>
            </a:r>
            <a:r>
              <a:rPr lang="ru-RU" sz="1000" dirty="0">
                <a:latin typeface="Times New Roman" panose="02020603050405020304" pitchFamily="18" charset="0"/>
                <a:cs typeface="Times New Roman" panose="02020603050405020304" pitchFamily="18" charset="0"/>
              </a:rPr>
              <a:t>и структурируют информацию по проблеме, </a:t>
            </a:r>
            <a:r>
              <a:rPr lang="ru-RU" sz="1000" dirty="0" smtClean="0">
                <a:latin typeface="Times New Roman" panose="02020603050405020304" pitchFamily="18" charset="0"/>
                <a:cs typeface="Times New Roman" panose="02020603050405020304" pitchFamily="18" charset="0"/>
              </a:rPr>
              <a:t>разрабатывают анкеты, </a:t>
            </a:r>
            <a:r>
              <a:rPr lang="ru-RU" sz="1000" dirty="0">
                <a:latin typeface="Times New Roman" panose="02020603050405020304" pitchFamily="18" charset="0"/>
                <a:cs typeface="Times New Roman" panose="02020603050405020304" pitchFamily="18" charset="0"/>
              </a:rPr>
              <a:t>проводят опросы, обрабатывают и обсуждают результаты, готовят их </a:t>
            </a:r>
            <a:r>
              <a:rPr lang="ru-RU" sz="1000" b="1" u="sng" dirty="0" smtClean="0">
                <a:latin typeface="Times New Roman" panose="02020603050405020304" pitchFamily="18" charset="0"/>
                <a:cs typeface="Times New Roman" panose="02020603050405020304" pitchFamily="18" charset="0"/>
              </a:rPr>
              <a:t>публичную презентацию</a:t>
            </a:r>
            <a:r>
              <a:rPr lang="ru-RU" sz="1000" dirty="0">
                <a:latin typeface="Times New Roman" panose="02020603050405020304" pitchFamily="18" charset="0"/>
                <a:cs typeface="Times New Roman" panose="02020603050405020304" pitchFamily="18" charset="0"/>
              </a:rPr>
              <a:t>.  </a:t>
            </a:r>
          </a:p>
          <a:p>
            <a:pPr algn="just"/>
            <a:endParaRPr lang="ru-RU" sz="1200" b="1" u="sng" dirty="0">
              <a:latin typeface="Times New Roman" panose="02020603050405020304" pitchFamily="18" charset="0"/>
              <a:cs typeface="Times New Roman" panose="02020603050405020304" pitchFamily="18" charset="0"/>
            </a:endParaRPr>
          </a:p>
        </p:txBody>
      </p:sp>
      <p:pic>
        <p:nvPicPr>
          <p:cNvPr id="4" name="Picture 2" descr="C:\Users\Админ\Downloads\47081.jpg"/>
          <p:cNvPicPr>
            <a:picLocks noChangeAspect="1" noChangeArrowheads="1"/>
          </p:cNvPicPr>
          <p:nvPr/>
        </p:nvPicPr>
        <p:blipFill>
          <a:blip r:embed="rId12" cstate="email"/>
          <a:srcRect/>
          <a:stretch>
            <a:fillRect/>
          </a:stretch>
        </p:blipFill>
        <p:spPr bwMode="auto">
          <a:xfrm>
            <a:off x="323528" y="320214"/>
            <a:ext cx="928586" cy="743015"/>
          </a:xfrm>
          <a:prstGeom prst="rect">
            <a:avLst/>
          </a:prstGeom>
          <a:noFill/>
        </p:spPr>
      </p:pic>
    </p:spTree>
    <p:extLst>
      <p:ext uri="{BB962C8B-B14F-4D97-AF65-F5344CB8AC3E}">
        <p14:creationId xmlns:p14="http://schemas.microsoft.com/office/powerpoint/2010/main" xmlns="" val="1794289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r>
            <a:br>
              <a:rPr lang="ru-RU" dirty="0"/>
            </a:br>
            <a:r>
              <a:rPr lang="ru-RU" dirty="0"/>
              <a:t>Полезные ресурсы: </a:t>
            </a:r>
            <a:br>
              <a:rPr lang="ru-RU" dirty="0"/>
            </a:br>
            <a:endParaRPr lang="ru-RU" dirty="0"/>
          </a:p>
        </p:txBody>
      </p:sp>
      <p:sp>
        <p:nvSpPr>
          <p:cNvPr id="3" name="Объект 2"/>
          <p:cNvSpPr>
            <a:spLocks noGrp="1"/>
          </p:cNvSpPr>
          <p:nvPr>
            <p:ph idx="1"/>
          </p:nvPr>
        </p:nvSpPr>
        <p:spPr>
          <a:xfrm>
            <a:off x="885078" y="1063228"/>
            <a:ext cx="8229600" cy="3394472"/>
          </a:xfrm>
        </p:spPr>
        <p:txBody>
          <a:bodyPr>
            <a:noAutofit/>
          </a:bodyPr>
          <a:lstStyle/>
          <a:p>
            <a:pPr algn="just">
              <a:spcBef>
                <a:spcPts val="0"/>
              </a:spcBef>
            </a:pPr>
            <a:r>
              <a:rPr lang="ru-RU" sz="1100" dirty="0"/>
              <a:t>• Телефон доверия для детей, подростков и родителей http://telefon-doveria.ru/ </a:t>
            </a:r>
          </a:p>
          <a:p>
            <a:pPr algn="just">
              <a:spcBef>
                <a:spcPts val="0"/>
              </a:spcBef>
            </a:pPr>
            <a:r>
              <a:rPr lang="ru-RU" sz="1100" dirty="0"/>
              <a:t>• Дети России ОНЛАЙН </a:t>
            </a:r>
            <a:r>
              <a:rPr lang="ru-RU" sz="1100" dirty="0">
                <a:hlinkClick r:id="rId2"/>
              </a:rPr>
              <a:t>http://detionline.com/</a:t>
            </a:r>
            <a:endParaRPr lang="ru-RU" sz="1100" dirty="0"/>
          </a:p>
          <a:p>
            <a:pPr algn="just">
              <a:spcBef>
                <a:spcPts val="0"/>
              </a:spcBef>
            </a:pPr>
            <a:r>
              <a:rPr lang="ru-RU" sz="1100" dirty="0"/>
              <a:t> • Я — родитель http://www.ya-roditel.ru/ </a:t>
            </a:r>
            <a:r>
              <a:rPr lang="ru-RU" sz="1100" dirty="0" smtClean="0"/>
              <a:t>   портал Растим детей. </a:t>
            </a:r>
          </a:p>
          <a:p>
            <a:pPr algn="just">
              <a:spcBef>
                <a:spcPts val="0"/>
              </a:spcBef>
            </a:pPr>
            <a:r>
              <a:rPr lang="ru-RU" sz="1100" dirty="0" smtClean="0"/>
              <a:t>Навигатор для современных родителей    </a:t>
            </a:r>
            <a:r>
              <a:rPr lang="ru-RU" sz="1100" dirty="0"/>
              <a:t>www.растим </a:t>
            </a:r>
            <a:r>
              <a:rPr lang="ru-RU" sz="1100" dirty="0" err="1" smtClean="0"/>
              <a:t>детей.рф</a:t>
            </a:r>
            <a:endParaRPr lang="ru-RU" sz="1100" dirty="0"/>
          </a:p>
          <a:p>
            <a:pPr algn="just">
              <a:spcBef>
                <a:spcPts val="0"/>
              </a:spcBef>
            </a:pPr>
            <a:r>
              <a:rPr lang="ru-RU" sz="1100" dirty="0"/>
              <a:t>• Фонд поддержки детей, находящихся в трудной жизненной ситуации </a:t>
            </a:r>
            <a:r>
              <a:rPr lang="ru-RU" sz="1100" dirty="0">
                <a:hlinkClick r:id="rId3"/>
              </a:rPr>
              <a:t>http://fond-detyam.ru</a:t>
            </a:r>
            <a:r>
              <a:rPr lang="ru-RU" sz="1100" dirty="0" smtClean="0">
                <a:hlinkClick r:id="rId3"/>
              </a:rPr>
              <a:t>/</a:t>
            </a:r>
            <a:endParaRPr lang="ru-RU" sz="1100" dirty="0" smtClean="0"/>
          </a:p>
          <a:p>
            <a:pPr algn="just">
              <a:spcBef>
                <a:spcPts val="0"/>
              </a:spcBef>
            </a:pPr>
            <a:r>
              <a:rPr lang="ru-RU" sz="1100" dirty="0"/>
              <a:t> •</a:t>
            </a:r>
            <a:r>
              <a:rPr lang="ru-RU" sz="1100" u="sng" dirty="0" smtClean="0">
                <a:hlinkClick r:id="rId4"/>
              </a:rPr>
              <a:t> сайт федеральной службы по надзору в сфере связи, информационных технологий и массовых коммуникаций  </a:t>
            </a:r>
            <a:r>
              <a:rPr lang="en-US" sz="1100" u="sng" dirty="0" smtClean="0">
                <a:hlinkClick r:id="rId4"/>
              </a:rPr>
              <a:t>http</a:t>
            </a:r>
            <a:r>
              <a:rPr lang="en-US" sz="1100" u="sng" dirty="0">
                <a:hlinkClick r:id="rId4"/>
              </a:rPr>
              <a:t>://eais.rkn.gov.ru/</a:t>
            </a:r>
            <a:endParaRPr lang="ru-RU" sz="1100" u="sng" dirty="0"/>
          </a:p>
          <a:p>
            <a:pPr algn="just">
              <a:spcBef>
                <a:spcPts val="0"/>
              </a:spcBef>
            </a:pPr>
            <a:r>
              <a:rPr lang="ru-RU" sz="1100" dirty="0"/>
              <a:t> • Информационный портал о всех видах </a:t>
            </a:r>
            <a:r>
              <a:rPr lang="ru-RU" sz="1100" dirty="0" smtClean="0"/>
              <a:t>зависимостей</a:t>
            </a:r>
            <a:r>
              <a:rPr lang="ru-RU" sz="1100" dirty="0"/>
              <a:t>, связанных с компьютерными и мобильными устройствами. URL: http://netaddiction.ru </a:t>
            </a:r>
          </a:p>
          <a:p>
            <a:pPr algn="just">
              <a:spcBef>
                <a:spcPts val="0"/>
              </a:spcBef>
            </a:pPr>
            <a:r>
              <a:rPr lang="ru-RU" sz="1100" dirty="0"/>
              <a:t>• Информационно-аналитический журнал «Дети в информационном обществе» </a:t>
            </a:r>
            <a:r>
              <a:rPr lang="ru-RU" sz="1100" dirty="0" smtClean="0"/>
              <a:t>http</a:t>
            </a:r>
            <a:r>
              <a:rPr lang="ru-RU" sz="1100" dirty="0"/>
              <a:t>://www.fid.su/ </a:t>
            </a:r>
            <a:r>
              <a:rPr lang="ru-RU" sz="1100" dirty="0" err="1"/>
              <a:t>projects</a:t>
            </a:r>
            <a:r>
              <a:rPr lang="ru-RU" sz="1100" dirty="0"/>
              <a:t>/</a:t>
            </a:r>
            <a:r>
              <a:rPr lang="ru-RU" sz="1100" dirty="0" err="1"/>
              <a:t>journal</a:t>
            </a:r>
            <a:r>
              <a:rPr lang="ru-RU" sz="1100" dirty="0"/>
              <a:t> </a:t>
            </a:r>
          </a:p>
          <a:p>
            <a:pPr algn="just">
              <a:spcBef>
                <a:spcPts val="0"/>
              </a:spcBef>
            </a:pPr>
            <a:r>
              <a:rPr lang="ru-RU" sz="1100" dirty="0"/>
              <a:t>• Специализированные страницы сайта ФГБНУ «Центр защиты прав и интересов детей»: «ПОДДЕРЖКА ДЕТСТВА», «ТВОЕ ПРАВО», «ИНФОРМАЦИОННАЯ БЕЗОПАСНОСТЬ», «ЦЕННОСТЬ ЖИЗНИ»: http://www. fcprc.ru </a:t>
            </a:r>
          </a:p>
          <a:p>
            <a:pPr algn="just">
              <a:spcBef>
                <a:spcPts val="0"/>
              </a:spcBef>
            </a:pPr>
            <a:r>
              <a:rPr lang="ru-RU" sz="1100" dirty="0"/>
              <a:t>• сайт Национальной родительской ассоциации </a:t>
            </a:r>
            <a:r>
              <a:rPr lang="en-US" sz="1100" dirty="0"/>
              <a:t>https://nra-russia.ru/</a:t>
            </a:r>
            <a:endParaRPr lang="ru-RU" sz="1100" dirty="0"/>
          </a:p>
          <a:p>
            <a:pPr algn="just">
              <a:spcBef>
                <a:spcPts val="0"/>
              </a:spcBef>
            </a:pPr>
            <a:r>
              <a:rPr lang="ru-RU" sz="1100" u="sng" dirty="0"/>
              <a:t>• сайт </a:t>
            </a:r>
            <a:r>
              <a:rPr lang="ru-RU" sz="1100" b="1" u="sng" dirty="0"/>
              <a:t>ГАУЗ «Оренбургский областной клинический наркологический диспансер»</a:t>
            </a:r>
            <a:r>
              <a:rPr lang="ru-RU" sz="1100" u="sng" dirty="0"/>
              <a:t> </a:t>
            </a:r>
            <a:r>
              <a:rPr lang="en-US" sz="1100" dirty="0">
                <a:hlinkClick r:id="rId5"/>
              </a:rPr>
              <a:t>https://www.narko56.ru</a:t>
            </a:r>
            <a:r>
              <a:rPr lang="en-US" sz="1100" dirty="0" smtClean="0">
                <a:hlinkClick r:id="rId5"/>
              </a:rPr>
              <a:t>/</a:t>
            </a:r>
            <a:endParaRPr lang="ru-RU" sz="1100" dirty="0" smtClean="0"/>
          </a:p>
          <a:p>
            <a:pPr algn="just">
              <a:spcBef>
                <a:spcPts val="0"/>
              </a:spcBef>
            </a:pPr>
            <a:r>
              <a:rPr lang="ru-RU" sz="1100" u="sng" dirty="0" smtClean="0">
                <a:hlinkClick r:id="rId6"/>
              </a:rPr>
              <a:t>Ролики, буклет https</a:t>
            </a:r>
            <a:r>
              <a:rPr lang="ru-RU" sz="1100" u="sng" dirty="0">
                <a:hlinkClick r:id="rId6"/>
              </a:rPr>
              <a:t>://cloud.mail.ru/public/3PUu/3Fr4qaYm5</a:t>
            </a:r>
            <a:r>
              <a:rPr lang="ru-RU" sz="1100" dirty="0"/>
              <a:t>. </a:t>
            </a:r>
          </a:p>
          <a:p>
            <a:pPr algn="just">
              <a:spcBef>
                <a:spcPts val="0"/>
              </a:spcBef>
            </a:pPr>
            <a:r>
              <a:rPr lang="ru-RU" sz="1100" dirty="0" smtClean="0"/>
              <a:t>Сайт Национального Центра  информационного противодействия терроризму и экстремизму в образовательной среде и сети Интернет </a:t>
            </a:r>
            <a:r>
              <a:rPr lang="en-US" sz="1100" dirty="0" err="1" smtClean="0"/>
              <a:t>ncpti</a:t>
            </a:r>
            <a:r>
              <a:rPr lang="ru-RU" sz="1100" dirty="0" smtClean="0"/>
              <a:t>.</a:t>
            </a:r>
            <a:r>
              <a:rPr lang="en-US" sz="1100" dirty="0" err="1" smtClean="0"/>
              <a:t>su</a:t>
            </a:r>
            <a:endParaRPr lang="ru-RU" sz="1100" dirty="0" smtClean="0"/>
          </a:p>
          <a:p>
            <a:pPr algn="just">
              <a:spcBef>
                <a:spcPts val="0"/>
              </a:spcBef>
            </a:pPr>
            <a:r>
              <a:rPr lang="ru-RU" sz="1100" dirty="0" smtClean="0"/>
              <a:t>•  </a:t>
            </a:r>
            <a:r>
              <a:rPr lang="ru-RU" sz="1100" dirty="0"/>
              <a:t>Учебно-методический журнал «Профилактика зависимостей»: </a:t>
            </a:r>
            <a:r>
              <a:rPr lang="ru-RU" sz="1100" dirty="0">
                <a:hlinkClick r:id="rId7"/>
              </a:rPr>
              <a:t>http://профилактика-зависимостей.рф</a:t>
            </a:r>
            <a:endParaRPr lang="ru-RU" sz="1100" dirty="0"/>
          </a:p>
          <a:p>
            <a:r>
              <a:rPr lang="ru-RU" sz="1200" b="1" u="sng" dirty="0">
                <a:latin typeface="Times New Roman" panose="02020603050405020304" pitchFamily="18" charset="0"/>
                <a:cs typeface="Times New Roman" panose="02020603050405020304" pitchFamily="18" charset="0"/>
              </a:rPr>
              <a:t>развитие  взаимодействия с РДШ в </a:t>
            </a:r>
            <a:r>
              <a:rPr lang="en-US" sz="1200" b="1" u="sng" dirty="0">
                <a:latin typeface="Times New Roman" panose="02020603050405020304" pitchFamily="18" charset="0"/>
                <a:cs typeface="Times New Roman" panose="02020603050405020304" pitchFamily="18" charset="0"/>
              </a:rPr>
              <a:t>on-line</a:t>
            </a:r>
            <a:r>
              <a:rPr lang="ru-RU" sz="1200" b="1" u="sng" dirty="0">
                <a:latin typeface="Times New Roman" panose="02020603050405020304" pitchFamily="18" charset="0"/>
                <a:cs typeface="Times New Roman" panose="02020603050405020304" pitchFamily="18" charset="0"/>
              </a:rPr>
              <a:t> режиме (площадки, участие в проектах, конкурсах)-</a:t>
            </a:r>
            <a:r>
              <a:rPr lang="ru-RU" sz="1200" b="1" u="sng" dirty="0" err="1">
                <a:latin typeface="Times New Roman" panose="02020603050405020304" pitchFamily="18" charset="0"/>
                <a:cs typeface="Times New Roman" panose="02020603050405020304" pitchFamily="18" charset="0"/>
              </a:rPr>
              <a:t>рдш.рф</a:t>
            </a:r>
            <a:endParaRPr lang="ru-RU" sz="1800" b="1" u="sng" dirty="0">
              <a:latin typeface="Times New Roman" panose="02020603050405020304" pitchFamily="18" charset="0"/>
              <a:cs typeface="Times New Roman" panose="02020603050405020304" pitchFamily="18" charset="0"/>
            </a:endParaRPr>
          </a:p>
          <a:p>
            <a:endParaRPr lang="ru-RU" sz="1200" dirty="0"/>
          </a:p>
        </p:txBody>
      </p:sp>
      <p:pic>
        <p:nvPicPr>
          <p:cNvPr id="4" name="Picture 2" descr="C:\Users\Админ\Downloads\47081.jpg"/>
          <p:cNvPicPr>
            <a:picLocks noChangeAspect="1" noChangeArrowheads="1"/>
          </p:cNvPicPr>
          <p:nvPr/>
        </p:nvPicPr>
        <p:blipFill>
          <a:blip r:embed="rId8" cstate="email"/>
          <a:srcRect/>
          <a:stretch>
            <a:fillRect/>
          </a:stretch>
        </p:blipFill>
        <p:spPr bwMode="auto">
          <a:xfrm>
            <a:off x="485100" y="263096"/>
            <a:ext cx="928586" cy="743015"/>
          </a:xfrm>
          <a:prstGeom prst="rect">
            <a:avLst/>
          </a:prstGeom>
          <a:noFill/>
        </p:spPr>
      </p:pic>
    </p:spTree>
    <p:extLst>
      <p:ext uri="{BB962C8B-B14F-4D97-AF65-F5344CB8AC3E}">
        <p14:creationId xmlns:p14="http://schemas.microsoft.com/office/powerpoint/2010/main" xmlns="" val="145868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a:t>НОРМАТИВНО-ПРАВОВАЯ БАЗА</a:t>
            </a:r>
          </a:p>
        </p:txBody>
      </p:sp>
      <p:sp>
        <p:nvSpPr>
          <p:cNvPr id="3" name="Объект 2"/>
          <p:cNvSpPr>
            <a:spLocks noGrp="1"/>
          </p:cNvSpPr>
          <p:nvPr>
            <p:ph idx="1"/>
          </p:nvPr>
        </p:nvSpPr>
        <p:spPr/>
        <p:txBody>
          <a:bodyPr>
            <a:normAutofit fontScale="25000" lnSpcReduction="20000"/>
          </a:bodyPr>
          <a:lstStyle/>
          <a:p>
            <a:pPr marL="0" indent="0" algn="ctr">
              <a:buNone/>
            </a:pPr>
            <a:r>
              <a:rPr lang="ru-RU" b="1" dirty="0"/>
              <a:t>ФЕДЕРАЛЬНАЯ</a:t>
            </a:r>
          </a:p>
          <a:p>
            <a:r>
              <a:rPr lang="ru-RU" sz="4400" dirty="0"/>
              <a:t>Федеральный закон от 29 декабря 2012 года ФЗ №273 «Об образовании в Российской Федерации» </a:t>
            </a:r>
          </a:p>
          <a:p>
            <a:r>
              <a:rPr lang="ru-RU" sz="4400" u="sng" dirty="0"/>
              <a:t> Федеральный закон от 24 июня 1999 г. № 120-ФЗ «Об основах системы профилактики безнадзорности и правонарушений несовершеннолетних» </a:t>
            </a:r>
            <a:endParaRPr lang="ru-RU" sz="4400" u="sng" dirty="0" smtClean="0"/>
          </a:p>
          <a:p>
            <a:r>
              <a:rPr lang="ru-RU" sz="4400" dirty="0"/>
              <a:t>Федеральный закон от 29 декабря 2010 года N 436-ФЗ </a:t>
            </a:r>
            <a:r>
              <a:rPr lang="ru-RU" sz="4400" dirty="0" smtClean="0"/>
              <a:t>«О </a:t>
            </a:r>
            <a:r>
              <a:rPr lang="ru-RU" sz="4400" dirty="0"/>
              <a:t>защите детей от  информации, </a:t>
            </a:r>
            <a:r>
              <a:rPr lang="ru-RU" sz="4400" dirty="0" smtClean="0"/>
              <a:t>причиняющей  вред  их  здоровью  и развитию»</a:t>
            </a:r>
          </a:p>
          <a:p>
            <a:r>
              <a:rPr lang="ru-RU" sz="4400" dirty="0" smtClean="0"/>
              <a:t>Федеральный закон </a:t>
            </a:r>
            <a:r>
              <a:rPr lang="ru-RU" sz="4400" dirty="0"/>
              <a:t>от 08.01.1998 N </a:t>
            </a:r>
            <a:r>
              <a:rPr lang="ru-RU" sz="4400" dirty="0" smtClean="0"/>
              <a:t>3-ФЗ «О наркотических средствах и психотропных веществах»</a:t>
            </a:r>
          </a:p>
          <a:p>
            <a:r>
              <a:rPr lang="ru-RU" sz="4400" dirty="0" smtClean="0"/>
              <a:t> Концепция </a:t>
            </a:r>
            <a:r>
              <a:rPr lang="ru-RU" sz="4400" dirty="0"/>
              <a:t>развития системы профилактики безнадзорности и правонарушений  </a:t>
            </a:r>
            <a:r>
              <a:rPr lang="ru-RU" sz="4400" dirty="0" smtClean="0"/>
              <a:t>несовершеннолетних до 2020 года, </a:t>
            </a:r>
            <a:r>
              <a:rPr lang="ru-RU" sz="4400" dirty="0"/>
              <a:t>утвержденная распоряжением Правительства Российской Федерации от  22  марта 2017 г. № 520-р.</a:t>
            </a:r>
          </a:p>
          <a:p>
            <a:endParaRPr lang="ru-RU" sz="4400" dirty="0"/>
          </a:p>
          <a:p>
            <a:pPr marL="0" indent="0" algn="ctr">
              <a:buNone/>
            </a:pPr>
            <a:r>
              <a:rPr lang="ru-RU" sz="4400" b="1" dirty="0"/>
              <a:t>РЕГИОНАЛЬНАЯ</a:t>
            </a:r>
          </a:p>
          <a:p>
            <a:pPr algn="just"/>
            <a:r>
              <a:rPr lang="ru-RU" sz="4400" dirty="0"/>
              <a:t>Порядок  взаимодействия и обмена информацией  органов и учреждений системы профилактики безнадзорности  и правонарушений  несовершеннолетних Оренбургской области по предупреждению несчастных случаев, жестокого обращения, суицидов, суицидальных попыток и иных обстоятельств, свидетельствующих о нахождении несовершеннолетних в социально опасном положении (утв. постановлением  КДН и ЗП Правительства Оренбургской области №1 от 24.01.2020, письмо МО области от )  </a:t>
            </a:r>
          </a:p>
          <a:p>
            <a:pPr algn="just"/>
            <a:r>
              <a:rPr lang="ru-RU" sz="4400" dirty="0"/>
              <a:t>Порядок межведомственного взаимодействия органов и учреждений системы профилактики безнадзорности и правонарушений несовершеннолетних области, территориальных органов федеральных органов исполнительной власти, иных органов по профилактике вовлечения несовершеннолетних в деструктивные группы (</a:t>
            </a:r>
            <a:r>
              <a:rPr lang="ru-RU" sz="4400" dirty="0" err="1"/>
              <a:t>утв.постановлением</a:t>
            </a:r>
            <a:r>
              <a:rPr lang="ru-RU" sz="4400" dirty="0"/>
              <a:t> КДН и ЗП Правительства Оренбургской области №2 от 17 мая 2019 г.)</a:t>
            </a:r>
          </a:p>
          <a:p>
            <a:pPr algn="just"/>
            <a:r>
              <a:rPr lang="ru-RU" sz="4400" b="1" u="sng" dirty="0"/>
              <a:t>Все обновленные значимые  и базовые документы размещены на </a:t>
            </a:r>
            <a:r>
              <a:rPr lang="ru-RU" sz="4400" b="1" u="sng" dirty="0" smtClean="0"/>
              <a:t>сайте министерства образования Оренбургской области, портале </a:t>
            </a:r>
            <a:r>
              <a:rPr lang="ru-RU" sz="4400" b="1" u="sng" dirty="0"/>
              <a:t>Дворца им.В.П.Поляничко </a:t>
            </a:r>
            <a:r>
              <a:rPr lang="en-US" sz="4400" b="1" u="sng" dirty="0"/>
              <a:t>www</a:t>
            </a:r>
            <a:r>
              <a:rPr lang="ru-RU" sz="4400" b="1" u="sng" dirty="0"/>
              <a:t>.odtdm.ru в разделе «Важная информация», страница «Планирование, рекомендации для педагогов и родителей», баннер «классный руководитель онлайн</a:t>
            </a:r>
            <a:r>
              <a:rPr lang="ru-RU" b="1" u="sng" dirty="0"/>
              <a:t>» </a:t>
            </a:r>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485100" y="263096"/>
            <a:ext cx="928586" cy="743015"/>
          </a:xfrm>
          <a:prstGeom prst="rect">
            <a:avLst/>
          </a:prstGeom>
          <a:noFill/>
        </p:spPr>
      </p:pic>
    </p:spTree>
    <p:extLst>
      <p:ext uri="{BB962C8B-B14F-4D97-AF65-F5344CB8AC3E}">
        <p14:creationId xmlns:p14="http://schemas.microsoft.com/office/powerpoint/2010/main" xmlns="" val="1916112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dirty="0" smtClean="0"/>
              <a:t>ОСНОВНЫЕ  СТРАТЕГИЧЕСКИЕ НАПРАВЛЕНИЯ развития </a:t>
            </a:r>
            <a:br>
              <a:rPr lang="ru-RU" sz="1800" dirty="0" smtClean="0"/>
            </a:br>
            <a:r>
              <a:rPr lang="ru-RU" sz="1800" dirty="0" smtClean="0"/>
              <a:t>единой </a:t>
            </a:r>
            <a:r>
              <a:rPr lang="ru-RU" sz="1800" dirty="0"/>
              <a:t>воспитательной </a:t>
            </a:r>
            <a:r>
              <a:rPr lang="ru-RU" sz="1800" dirty="0" smtClean="0"/>
              <a:t>среды образовательной организации  </a:t>
            </a:r>
            <a:br>
              <a:rPr lang="ru-RU" sz="1800" dirty="0" smtClean="0"/>
            </a:br>
            <a:r>
              <a:rPr lang="ru-RU" sz="1800" dirty="0" smtClean="0"/>
              <a:t>(</a:t>
            </a:r>
            <a:r>
              <a:rPr lang="ru-RU" sz="1800" u="sng" dirty="0" smtClean="0"/>
              <a:t>из </a:t>
            </a:r>
            <a:r>
              <a:rPr lang="ru-RU" sz="1600" u="sng" dirty="0" smtClean="0"/>
              <a:t>Концепции </a:t>
            </a:r>
            <a:r>
              <a:rPr lang="ru-RU" sz="1600" u="sng" dirty="0"/>
              <a:t>развития системы профилактики безнадзорности и правонарушений  несовершеннолетних до 2020 года </a:t>
            </a:r>
            <a:r>
              <a:rPr lang="ru-RU" sz="1800" dirty="0" smtClean="0"/>
              <a:t>) </a:t>
            </a:r>
            <a:endParaRPr lang="ru-RU" sz="1800" dirty="0"/>
          </a:p>
        </p:txBody>
      </p:sp>
      <p:sp>
        <p:nvSpPr>
          <p:cNvPr id="3" name="Объект 2"/>
          <p:cNvSpPr>
            <a:spLocks noGrp="1"/>
          </p:cNvSpPr>
          <p:nvPr>
            <p:ph idx="1"/>
          </p:nvPr>
        </p:nvSpPr>
        <p:spPr/>
        <p:txBody>
          <a:bodyPr>
            <a:normAutofit fontScale="40000" lnSpcReduction="20000"/>
          </a:bodyPr>
          <a:lstStyle/>
          <a:p>
            <a:pPr algn="just"/>
            <a:r>
              <a:rPr lang="ru-RU" sz="3000" dirty="0" smtClean="0"/>
              <a:t>Разработка и реализация программы развития воспитательной компоненты на основе требований ФГОС</a:t>
            </a:r>
          </a:p>
          <a:p>
            <a:pPr algn="just"/>
            <a:r>
              <a:rPr lang="ru-RU" sz="3000" dirty="0" smtClean="0"/>
              <a:t>Активное вовлечение детей в культурную и общественную жизнь</a:t>
            </a:r>
          </a:p>
          <a:p>
            <a:pPr algn="just"/>
            <a:r>
              <a:rPr lang="ru-RU" sz="3000" dirty="0" smtClean="0"/>
              <a:t>Обеспечение </a:t>
            </a:r>
            <a:r>
              <a:rPr lang="ru-RU" sz="3000" dirty="0"/>
              <a:t>организационно-методической поддержки развития служб медиации в образовательных организациях. </a:t>
            </a:r>
            <a:r>
              <a:rPr lang="ru-RU" sz="3000" dirty="0" smtClean="0"/>
              <a:t>Внедрение технологий и практик на основе восстановительного подхода</a:t>
            </a:r>
          </a:p>
          <a:p>
            <a:pPr algn="just"/>
            <a:r>
              <a:rPr lang="ru-RU" sz="3000" dirty="0" smtClean="0"/>
              <a:t>Поиск и применение эффективных  средств и  способов разрешения различных конфликтов, возникающих в образовательной среде</a:t>
            </a:r>
          </a:p>
          <a:p>
            <a:pPr algn="just"/>
            <a:r>
              <a:rPr lang="ru-RU" sz="3000" dirty="0" smtClean="0"/>
              <a:t> Обеспечение доступности дополнительных общеобразовательных программ, создание условий для работы творческих объединений по интересам для несовершеннолетних, в том числе учащихся с трудностями в социальной адаптации</a:t>
            </a:r>
          </a:p>
          <a:p>
            <a:pPr algn="just"/>
            <a:r>
              <a:rPr lang="ru-RU" sz="3000" dirty="0" smtClean="0"/>
              <a:t>Осуществление мер по реализации программ и методик, направленных на формирование законопослушного  поведения несовершеннолетних </a:t>
            </a:r>
          </a:p>
          <a:p>
            <a:pPr algn="just"/>
            <a:r>
              <a:rPr lang="ru-RU" sz="3000" dirty="0" smtClean="0"/>
              <a:t>Совершенствование </a:t>
            </a:r>
            <a:r>
              <a:rPr lang="ru-RU" sz="3000" dirty="0"/>
              <a:t>системы взаимодействия с родителями по вопросам профилактики асоциального поведения </a:t>
            </a:r>
            <a:r>
              <a:rPr lang="ru-RU" sz="3000" dirty="0" smtClean="0"/>
              <a:t>обучающихся</a:t>
            </a:r>
          </a:p>
          <a:p>
            <a:pPr algn="just"/>
            <a:r>
              <a:rPr lang="ru-RU" sz="3000" dirty="0" smtClean="0"/>
              <a:t>Оказание психолого-педагогической, медицинской и социальной помощи обучающимся, испытывающим трудности в освоении основных общеобразовательных программ, развитии и социальной адаптации </a:t>
            </a:r>
          </a:p>
          <a:p>
            <a:pPr algn="just"/>
            <a:r>
              <a:rPr lang="ru-RU" sz="3000" dirty="0"/>
              <a:t>Осуществление мер по профилактике употребления наркотических веществ, профилактике деструктивного (</a:t>
            </a:r>
            <a:r>
              <a:rPr lang="ru-RU" sz="3000" dirty="0" err="1"/>
              <a:t>саморазрушающего</a:t>
            </a:r>
            <a:r>
              <a:rPr lang="ru-RU" sz="3000" dirty="0"/>
              <a:t>) поведения и других форм асоциального поведения обучающихся  </a:t>
            </a:r>
          </a:p>
          <a:p>
            <a:pPr algn="just"/>
            <a:r>
              <a:rPr lang="ru-RU" sz="3000" u="sng" dirty="0" smtClean="0"/>
              <a:t>Проведение социально-психологического тестирования, </a:t>
            </a:r>
            <a:r>
              <a:rPr lang="ru-RU" sz="3000" u="sng" dirty="0"/>
              <a:t>направленного на раннее выявление незаконного потребления наркотических средств и психотропных </a:t>
            </a:r>
            <a:r>
              <a:rPr lang="ru-RU" sz="3000" u="sng" dirty="0" smtClean="0"/>
              <a:t>веществ </a:t>
            </a:r>
            <a:r>
              <a:rPr lang="ru-RU" sz="3000" dirty="0" smtClean="0"/>
              <a:t>(статья </a:t>
            </a:r>
            <a:r>
              <a:rPr lang="ru-RU" sz="3000" dirty="0"/>
              <a:t>53.4. </a:t>
            </a:r>
            <a:r>
              <a:rPr lang="ru-RU" sz="3000" dirty="0" smtClean="0"/>
              <a:t>ФЗ №3;   п.15.1 ст.28 </a:t>
            </a:r>
            <a:r>
              <a:rPr lang="ru-RU" sz="3000" dirty="0"/>
              <a:t>ФЗ №</a:t>
            </a:r>
            <a:r>
              <a:rPr lang="ru-RU" sz="3000" dirty="0" smtClean="0"/>
              <a:t>273)</a:t>
            </a:r>
            <a:endParaRPr lang="ru-RU" sz="3000"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31552" y="78044"/>
            <a:ext cx="928586" cy="743015"/>
          </a:xfrm>
          <a:prstGeom prst="rect">
            <a:avLst/>
          </a:prstGeom>
          <a:noFill/>
        </p:spPr>
      </p:pic>
    </p:spTree>
    <p:extLst>
      <p:ext uri="{BB962C8B-B14F-4D97-AF65-F5344CB8AC3E}">
        <p14:creationId xmlns:p14="http://schemas.microsoft.com/office/powerpoint/2010/main" xmlns="" val="2261013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a:t>Основные </a:t>
            </a:r>
            <a:r>
              <a:rPr lang="ru-RU" sz="1800" dirty="0" smtClean="0"/>
              <a:t>формы </a:t>
            </a:r>
            <a:r>
              <a:rPr lang="ru-RU" sz="1800" dirty="0"/>
              <a:t>деятельности по профилактике безнадзорности и правонарушений, формирования законопослушного поведения несовершеннолетних </a:t>
            </a:r>
            <a:r>
              <a:rPr lang="ru-RU" sz="1800" dirty="0" smtClean="0"/>
              <a:t>:</a:t>
            </a:r>
            <a:r>
              <a:rPr lang="ru-RU" sz="1800" dirty="0"/>
              <a:t/>
            </a:r>
            <a:br>
              <a:rPr lang="ru-RU" sz="1800" dirty="0"/>
            </a:br>
            <a:endParaRPr lang="ru-RU" sz="1800" dirty="0"/>
          </a:p>
        </p:txBody>
      </p:sp>
      <p:sp>
        <p:nvSpPr>
          <p:cNvPr id="3" name="Объект 2"/>
          <p:cNvSpPr>
            <a:spLocks noGrp="1"/>
          </p:cNvSpPr>
          <p:nvPr>
            <p:ph idx="1"/>
          </p:nvPr>
        </p:nvSpPr>
        <p:spPr>
          <a:xfrm>
            <a:off x="457200" y="1203598"/>
            <a:ext cx="8229600" cy="3394472"/>
          </a:xfrm>
        </p:spPr>
        <p:txBody>
          <a:bodyPr>
            <a:noAutofit/>
          </a:bodyPr>
          <a:lstStyle/>
          <a:p>
            <a:pPr algn="just">
              <a:spcBef>
                <a:spcPts val="0"/>
              </a:spcBef>
            </a:pPr>
            <a:r>
              <a:rPr lang="ru-RU" sz="1400" dirty="0"/>
              <a:t>•консультирование всех участников образовательного процесса </a:t>
            </a:r>
            <a:r>
              <a:rPr lang="ru-RU" sz="1400" dirty="0" smtClean="0"/>
              <a:t>(обучающихся, </a:t>
            </a:r>
            <a:r>
              <a:rPr lang="ru-RU" sz="1400" dirty="0"/>
              <a:t>родителей (законных представителей) , педагогов</a:t>
            </a:r>
            <a:r>
              <a:rPr lang="ru-RU" sz="1400" dirty="0" smtClean="0"/>
              <a:t>), в том числе  </a:t>
            </a:r>
            <a:r>
              <a:rPr lang="ru-RU" sz="1400" dirty="0"/>
              <a:t>в дистанционном режиме;</a:t>
            </a:r>
          </a:p>
          <a:p>
            <a:pPr algn="just">
              <a:spcBef>
                <a:spcPts val="0"/>
              </a:spcBef>
            </a:pPr>
            <a:r>
              <a:rPr lang="ru-RU" sz="1400" dirty="0"/>
              <a:t>•разработка и реализация планов </a:t>
            </a:r>
            <a:r>
              <a:rPr lang="ru-RU" sz="1400" dirty="0" smtClean="0"/>
              <a:t>работы по </a:t>
            </a:r>
            <a:r>
              <a:rPr lang="ru-RU" sz="1400" dirty="0"/>
              <a:t>профилактике </a:t>
            </a:r>
            <a:r>
              <a:rPr lang="ru-RU" sz="1400" dirty="0" smtClean="0"/>
              <a:t>правонарушений, безнадзорности, наркомании, экстремистских проявлений в детско-подростковой среде;</a:t>
            </a:r>
            <a:endParaRPr lang="ru-RU" sz="1400" dirty="0"/>
          </a:p>
          <a:p>
            <a:pPr algn="just">
              <a:spcBef>
                <a:spcPts val="0"/>
              </a:spcBef>
            </a:pPr>
            <a:r>
              <a:rPr lang="ru-RU" sz="1400" dirty="0" smtClean="0"/>
              <a:t>•проведение инструктажей </a:t>
            </a:r>
            <a:r>
              <a:rPr lang="ru-RU" sz="1400" dirty="0"/>
              <a:t>с педагогическими работниками по актуальным </a:t>
            </a:r>
            <a:r>
              <a:rPr lang="ru-RU" sz="1400" dirty="0" smtClean="0"/>
              <a:t>вопросам профилактической работы с использованием НАВИГАТОРА ;</a:t>
            </a:r>
            <a:endParaRPr lang="ru-RU" sz="1400" dirty="0"/>
          </a:p>
          <a:p>
            <a:pPr algn="just">
              <a:spcBef>
                <a:spcPts val="0"/>
              </a:spcBef>
            </a:pPr>
            <a:r>
              <a:rPr lang="ru-RU" sz="1400" dirty="0" smtClean="0"/>
              <a:t>•проведение лекториев, консультаций для </a:t>
            </a:r>
            <a:r>
              <a:rPr lang="ru-RU" sz="1400" dirty="0"/>
              <a:t>родителей (законных представителей</a:t>
            </a:r>
            <a:r>
              <a:rPr lang="ru-RU" sz="1400" dirty="0" smtClean="0"/>
              <a:t>) по </a:t>
            </a:r>
            <a:r>
              <a:rPr lang="ru-RU" sz="1400" dirty="0"/>
              <a:t>актуальным </a:t>
            </a:r>
            <a:r>
              <a:rPr lang="ru-RU" sz="1400" dirty="0" smtClean="0"/>
              <a:t>проблемам воспитания современных подростков   (очно, очно-заочно, в формате родительского всеобуча, школ ответственного родителя);</a:t>
            </a:r>
            <a:endParaRPr lang="ru-RU" sz="1400" dirty="0"/>
          </a:p>
          <a:p>
            <a:pPr algn="just"/>
            <a:r>
              <a:rPr lang="ru-RU" sz="1400" dirty="0" smtClean="0"/>
              <a:t>•</a:t>
            </a:r>
            <a:r>
              <a:rPr lang="ru-RU" sz="1400" dirty="0"/>
              <a:t>разработка </a:t>
            </a:r>
            <a:r>
              <a:rPr lang="ru-RU" sz="1400" dirty="0" smtClean="0"/>
              <a:t>тематических памяток</a:t>
            </a:r>
            <a:r>
              <a:rPr lang="ru-RU" sz="1400" dirty="0"/>
              <a:t>, </a:t>
            </a:r>
            <a:r>
              <a:rPr lang="ru-RU" sz="1400" dirty="0" smtClean="0"/>
              <a:t>буклетов</a:t>
            </a:r>
            <a:r>
              <a:rPr lang="ru-RU" sz="1400" dirty="0"/>
              <a:t>, </a:t>
            </a:r>
            <a:r>
              <a:rPr lang="ru-RU" sz="1400" dirty="0" smtClean="0"/>
              <a:t>методических материалов  с использованием  сайта </a:t>
            </a:r>
            <a:r>
              <a:rPr lang="ru-RU" sz="1400" dirty="0"/>
              <a:t>Федерального Центра по защите прав и интересов детей (</a:t>
            </a:r>
            <a:r>
              <a:rPr lang="ru-RU" sz="1400" u="sng" dirty="0">
                <a:hlinkClick r:id="rId2"/>
              </a:rPr>
              <a:t>http://fcprc.ru/metodicheskie-materialyi/</a:t>
            </a:r>
            <a:r>
              <a:rPr lang="ru-RU" sz="1400" dirty="0"/>
              <a:t>) , </a:t>
            </a:r>
            <a:r>
              <a:rPr lang="ru-RU" sz="1400" dirty="0" smtClean="0"/>
              <a:t>•взаимодействие  </a:t>
            </a:r>
            <a:r>
              <a:rPr lang="ru-RU" sz="1400" dirty="0"/>
              <a:t>с классными руководителями и педагогами для выявления </a:t>
            </a:r>
            <a:r>
              <a:rPr lang="ru-RU" sz="1400" dirty="0" smtClean="0"/>
              <a:t> детей, находящихся в конфликте с законом,  в социально опасном положении и др.;</a:t>
            </a:r>
            <a:endParaRPr lang="ru-RU" sz="1400" dirty="0"/>
          </a:p>
          <a:p>
            <a:pPr algn="just">
              <a:spcBef>
                <a:spcPts val="0"/>
              </a:spcBef>
            </a:pPr>
            <a:r>
              <a:rPr lang="ru-RU" sz="1400" dirty="0" smtClean="0"/>
              <a:t>•</a:t>
            </a:r>
            <a:r>
              <a:rPr lang="ru-RU" sz="1400" dirty="0" err="1" smtClean="0"/>
              <a:t>психолого</a:t>
            </a:r>
            <a:r>
              <a:rPr lang="ru-RU" sz="1400" dirty="0" smtClean="0"/>
              <a:t> - педагогическое сопровождение обучающихся, состоящих на профилактическом учете в КДН И ЗП, ПДН ОВД, разработка </a:t>
            </a:r>
            <a:r>
              <a:rPr lang="ru-RU" sz="1400" dirty="0"/>
              <a:t>и реализация программ (маршрутов) индивидуального сопровождения детей, совершивших правонарушения и </a:t>
            </a:r>
            <a:r>
              <a:rPr lang="ru-RU" sz="1400" dirty="0" smtClean="0"/>
              <a:t>преступления</a:t>
            </a:r>
            <a:endParaRPr lang="ru-RU" sz="1400" dirty="0"/>
          </a:p>
        </p:txBody>
      </p:sp>
      <p:pic>
        <p:nvPicPr>
          <p:cNvPr id="4" name="Picture 2" descr="C:\Users\Админ\Downloads\47081.jpg"/>
          <p:cNvPicPr>
            <a:picLocks noChangeAspect="1" noChangeArrowheads="1"/>
          </p:cNvPicPr>
          <p:nvPr/>
        </p:nvPicPr>
        <p:blipFill>
          <a:blip r:embed="rId3" cstate="email"/>
          <a:srcRect/>
          <a:stretch>
            <a:fillRect/>
          </a:stretch>
        </p:blipFill>
        <p:spPr bwMode="auto">
          <a:xfrm>
            <a:off x="323528" y="344842"/>
            <a:ext cx="928586" cy="743015"/>
          </a:xfrm>
          <a:prstGeom prst="rect">
            <a:avLst/>
          </a:prstGeom>
          <a:noFill/>
        </p:spPr>
      </p:pic>
    </p:spTree>
    <p:extLst>
      <p:ext uri="{BB962C8B-B14F-4D97-AF65-F5344CB8AC3E}">
        <p14:creationId xmlns:p14="http://schemas.microsoft.com/office/powerpoint/2010/main" xmlns="" val="670686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t>В соответствии с законодательством в компетенцию образовательных организаций </a:t>
            </a:r>
            <a:r>
              <a:rPr lang="ru-RU" sz="2400" dirty="0" smtClean="0"/>
              <a:t>входит (ОБЯЗАННОСТИ):</a:t>
            </a:r>
            <a:endParaRPr lang="ru-RU" sz="2400" dirty="0"/>
          </a:p>
        </p:txBody>
      </p:sp>
      <p:sp>
        <p:nvSpPr>
          <p:cNvPr id="3" name="Объект 2"/>
          <p:cNvSpPr>
            <a:spLocks noGrp="1"/>
          </p:cNvSpPr>
          <p:nvPr>
            <p:ph idx="1"/>
          </p:nvPr>
        </p:nvSpPr>
        <p:spPr/>
        <p:txBody>
          <a:bodyPr>
            <a:noAutofit/>
          </a:bodyPr>
          <a:lstStyle/>
          <a:p>
            <a:pPr algn="just"/>
            <a:r>
              <a:rPr lang="ru-RU" sz="1350" b="1" u="sng" dirty="0" smtClean="0"/>
              <a:t>выявление</a:t>
            </a:r>
            <a:r>
              <a:rPr lang="ru-RU" sz="1350" dirty="0" smtClean="0"/>
              <a:t> </a:t>
            </a:r>
            <a:r>
              <a:rPr lang="ru-RU" sz="1350" dirty="0"/>
              <a:t>детей и семей, находящихся  в социально опасном положении, и осуществление  с  ними индивидуальной профилактической  работы;  </a:t>
            </a:r>
          </a:p>
          <a:p>
            <a:pPr algn="just"/>
            <a:r>
              <a:rPr lang="ru-RU" sz="1350" b="1" u="sng" dirty="0"/>
              <a:t>оперативное</a:t>
            </a:r>
            <a:r>
              <a:rPr lang="ru-RU" sz="1350" dirty="0"/>
              <a:t> реагирование и вмешательство в ситуации, в которых несовершеннолетние подвергаются физическому и (или) психологическому насилию со стороны сверстников или взрослых лиц; </a:t>
            </a:r>
          </a:p>
          <a:p>
            <a:pPr algn="just"/>
            <a:r>
              <a:rPr lang="ru-RU" sz="1350" b="1" u="sng" dirty="0"/>
              <a:t>незамедлительное</a:t>
            </a:r>
            <a:r>
              <a:rPr lang="ru-RU" sz="1350" b="1" dirty="0"/>
              <a:t> информирование</a:t>
            </a:r>
            <a:r>
              <a:rPr lang="ru-RU" sz="1350" dirty="0"/>
              <a:t> КДН и ЗП, органов внутренних дел о выявленных случаях совершения обучающимися преступлений, правонарушений, иных антиобщественных действий, заинтересованности обучающихся деструктивными сообществами, в том числе течением «</a:t>
            </a:r>
            <a:r>
              <a:rPr lang="ru-RU" sz="1350" dirty="0" err="1"/>
              <a:t>скулшутинг</a:t>
            </a:r>
            <a:r>
              <a:rPr lang="ru-RU" sz="1350" dirty="0"/>
              <a:t>»,  фактах насилия в отношении несовершеннолетних, получения травм, а также о лицах, вовлекающих их в противоправную деятельность; </a:t>
            </a:r>
          </a:p>
          <a:p>
            <a:pPr algn="just"/>
            <a:r>
              <a:rPr lang="ru-RU" sz="1350" b="1" u="sng" dirty="0"/>
              <a:t>исключение</a:t>
            </a:r>
            <a:r>
              <a:rPr lang="ru-RU" sz="1350" dirty="0"/>
              <a:t> случаев сокрытия информации о фактах противоправного поведения участников образовательного </a:t>
            </a:r>
            <a:r>
              <a:rPr lang="ru-RU" sz="1350" dirty="0" smtClean="0"/>
              <a:t>процесса;</a:t>
            </a:r>
          </a:p>
          <a:p>
            <a:pPr algn="just"/>
            <a:r>
              <a:rPr lang="ru-RU" sz="1350" b="1" u="sng" dirty="0" smtClean="0"/>
              <a:t>проведение мониторинга социальных сетей обучающихся с целью контроля за содержимым  их блогов и страничек,   вести учет  данной проблемной категории обучающихся с последующей коррекцией их поведения</a:t>
            </a:r>
            <a:r>
              <a:rPr lang="ru-RU" sz="1350" dirty="0" smtClean="0"/>
              <a:t>.</a:t>
            </a:r>
          </a:p>
          <a:p>
            <a:pPr algn="just"/>
            <a:r>
              <a:rPr lang="ru-RU" sz="1350" u="sng" dirty="0"/>
              <a:t>реализация</a:t>
            </a:r>
            <a:r>
              <a:rPr lang="ru-RU" sz="1350" dirty="0"/>
              <a:t> программ  и методик по формированию</a:t>
            </a:r>
            <a:r>
              <a:rPr lang="ru-RU" sz="1350" b="1" dirty="0"/>
              <a:t> </a:t>
            </a:r>
            <a:r>
              <a:rPr lang="ru-RU" sz="1350" dirty="0"/>
              <a:t>законопослушного поведения детей и подростков</a:t>
            </a:r>
            <a:endParaRPr lang="ru-RU" sz="1350" b="1" u="sng" dirty="0"/>
          </a:p>
          <a:p>
            <a:pPr algn="just"/>
            <a:endParaRPr lang="ru-RU" sz="1350" dirty="0"/>
          </a:p>
          <a:p>
            <a:endParaRPr lang="ru-RU" sz="1350"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179512" y="69057"/>
            <a:ext cx="928586" cy="743015"/>
          </a:xfrm>
          <a:prstGeom prst="rect">
            <a:avLst/>
          </a:prstGeom>
          <a:noFill/>
        </p:spPr>
      </p:pic>
    </p:spTree>
    <p:extLst>
      <p:ext uri="{BB962C8B-B14F-4D97-AF65-F5344CB8AC3E}">
        <p14:creationId xmlns:p14="http://schemas.microsoft.com/office/powerpoint/2010/main" xmlns="" val="2287579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dirty="0" smtClean="0"/>
              <a:t>Особенности </a:t>
            </a:r>
            <a:r>
              <a:rPr lang="ru-RU" sz="1600" dirty="0"/>
              <a:t>организации профилактических мероприятий </a:t>
            </a:r>
            <a:br>
              <a:rPr lang="ru-RU" sz="1600" dirty="0"/>
            </a:br>
            <a:r>
              <a:rPr lang="ru-RU" sz="1600" dirty="0"/>
              <a:t>с несовершеннолетними (и их семьями), состоящими на различных видах учета</a:t>
            </a:r>
            <a:br>
              <a:rPr lang="ru-RU" sz="1600" dirty="0"/>
            </a:br>
            <a:endParaRPr lang="ru-RU" sz="1600" dirty="0"/>
          </a:p>
        </p:txBody>
      </p:sp>
      <p:sp>
        <p:nvSpPr>
          <p:cNvPr id="3" name="Объект 2"/>
          <p:cNvSpPr>
            <a:spLocks noGrp="1"/>
          </p:cNvSpPr>
          <p:nvPr>
            <p:ph idx="1"/>
          </p:nvPr>
        </p:nvSpPr>
        <p:spPr/>
        <p:txBody>
          <a:bodyPr>
            <a:normAutofit fontScale="47500" lnSpcReduction="20000"/>
          </a:bodyPr>
          <a:lstStyle/>
          <a:p>
            <a:pPr algn="just"/>
            <a:r>
              <a:rPr lang="ru-RU" dirty="0" smtClean="0"/>
              <a:t>-в новом учебном году обеспечить </a:t>
            </a:r>
            <a:r>
              <a:rPr lang="ru-RU" dirty="0"/>
              <a:t>выполнение </a:t>
            </a:r>
            <a:r>
              <a:rPr lang="ru-RU" dirty="0" smtClean="0"/>
              <a:t>планов </a:t>
            </a:r>
            <a:r>
              <a:rPr lang="ru-RU" b="1" u="sng" dirty="0"/>
              <a:t>индивидуальной профилактической работы </a:t>
            </a:r>
            <a:r>
              <a:rPr lang="ru-RU" dirty="0"/>
              <a:t>(ИПР);</a:t>
            </a:r>
          </a:p>
          <a:p>
            <a:pPr algn="just"/>
            <a:r>
              <a:rPr lang="ru-RU" dirty="0" smtClean="0"/>
              <a:t>-актуализировать  </a:t>
            </a:r>
            <a:r>
              <a:rPr lang="ru-RU" dirty="0"/>
              <a:t>планы ИПР, внести корректировки и утвердить на заседании Совета </a:t>
            </a:r>
            <a:r>
              <a:rPr lang="ru-RU" dirty="0" smtClean="0"/>
              <a:t>профилактики </a:t>
            </a:r>
            <a:r>
              <a:rPr lang="ru-RU" dirty="0"/>
              <a:t>с обязательным отражением в протоколе;</a:t>
            </a:r>
          </a:p>
          <a:p>
            <a:pPr algn="just"/>
            <a:r>
              <a:rPr lang="ru-RU" dirty="0"/>
              <a:t>-предусмотреть в </a:t>
            </a:r>
            <a:r>
              <a:rPr lang="ru-RU" dirty="0" smtClean="0"/>
              <a:t>планах </a:t>
            </a:r>
            <a:r>
              <a:rPr lang="ru-RU" dirty="0"/>
              <a:t>ИПР наличие мероприятий, проводимых:</a:t>
            </a:r>
          </a:p>
          <a:p>
            <a:pPr algn="just"/>
            <a:r>
              <a:rPr lang="ru-RU" b="1" dirty="0"/>
              <a:t>социальным педагогом </a:t>
            </a:r>
            <a:r>
              <a:rPr lang="ru-RU" dirty="0"/>
              <a:t>(профилактика социальных рисков, выявление детей и семей, находящихся в социально опасном положении, требующих особого педагогического внимания; вовлечение обучающихся в досуговую деятельность и т.д.);</a:t>
            </a:r>
          </a:p>
          <a:p>
            <a:pPr algn="just"/>
            <a:r>
              <a:rPr lang="ru-RU" b="1" dirty="0"/>
              <a:t>педагогом- психологом </a:t>
            </a:r>
            <a:r>
              <a:rPr lang="ru-RU" dirty="0"/>
              <a:t>(работа с обучающимися, родителями /законными представителями несовершеннолетних</a:t>
            </a:r>
            <a:r>
              <a:rPr lang="ru-RU" dirty="0" smtClean="0"/>
              <a:t>, оказание </a:t>
            </a:r>
            <a:r>
              <a:rPr lang="ru-RU" dirty="0"/>
              <a:t>им психологической поддержки, работа по профилактике </a:t>
            </a:r>
            <a:r>
              <a:rPr lang="ru-RU" dirty="0" err="1"/>
              <a:t>девиантного</a:t>
            </a:r>
            <a:r>
              <a:rPr lang="ru-RU" dirty="0"/>
              <a:t> поведения обучающегося, в  том числе суицидального поведения, формирование жизнестойкости, навыков  эффективного социального взаимодействия, позитивного общения, конструктивного разрешения конфликтных ситуаций).</a:t>
            </a:r>
          </a:p>
          <a:p>
            <a:endParaRPr lang="ru-RU"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485100" y="263096"/>
            <a:ext cx="928586" cy="743015"/>
          </a:xfrm>
          <a:prstGeom prst="rect">
            <a:avLst/>
          </a:prstGeom>
          <a:noFill/>
        </p:spPr>
      </p:pic>
    </p:spTree>
    <p:extLst>
      <p:ext uri="{BB962C8B-B14F-4D97-AF65-F5344CB8AC3E}">
        <p14:creationId xmlns:p14="http://schemas.microsoft.com/office/powerpoint/2010/main" xmlns="" val="3828979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46348"/>
            <a:ext cx="8229600" cy="857250"/>
          </a:xfrm>
        </p:spPr>
        <p:txBody>
          <a:bodyPr>
            <a:noAutofit/>
          </a:bodyPr>
          <a:lstStyle/>
          <a:p>
            <a:r>
              <a:rPr lang="ru-RU" sz="1800" dirty="0"/>
              <a:t>Основные </a:t>
            </a:r>
            <a:r>
              <a:rPr lang="ru-RU" sz="1800" dirty="0" smtClean="0"/>
              <a:t>принципы профилактической работы:</a:t>
            </a:r>
            <a:r>
              <a:rPr lang="ru-RU" sz="1800" dirty="0"/>
              <a:t/>
            </a:r>
            <a:br>
              <a:rPr lang="ru-RU" sz="1800" dirty="0"/>
            </a:br>
            <a:endParaRPr lang="ru-RU" sz="1800" dirty="0"/>
          </a:p>
        </p:txBody>
      </p:sp>
      <p:sp>
        <p:nvSpPr>
          <p:cNvPr id="3" name="Объект 2"/>
          <p:cNvSpPr>
            <a:spLocks noGrp="1"/>
          </p:cNvSpPr>
          <p:nvPr>
            <p:ph idx="1"/>
          </p:nvPr>
        </p:nvSpPr>
        <p:spPr>
          <a:xfrm>
            <a:off x="532104" y="948994"/>
            <a:ext cx="8229600" cy="3394472"/>
          </a:xfrm>
        </p:spPr>
        <p:txBody>
          <a:bodyPr>
            <a:noAutofit/>
          </a:bodyPr>
          <a:lstStyle/>
          <a:p>
            <a:r>
              <a:rPr lang="ru-RU" sz="1400" dirty="0" smtClean="0"/>
              <a:t>•</a:t>
            </a:r>
            <a:r>
              <a:rPr lang="ru-RU" sz="1400" b="1" u="sng" dirty="0"/>
              <a:t> принцип не </a:t>
            </a:r>
            <a:r>
              <a:rPr lang="ru-RU" sz="1400" b="1" u="sng" dirty="0" smtClean="0"/>
              <a:t>навреди, что </a:t>
            </a:r>
            <a:r>
              <a:rPr lang="ru-RU" sz="1400" b="1" u="sng" dirty="0"/>
              <a:t>означает </a:t>
            </a:r>
            <a:r>
              <a:rPr lang="ru-RU" sz="1400" dirty="0"/>
              <a:t> </a:t>
            </a:r>
            <a:r>
              <a:rPr lang="ru-RU" sz="1400" dirty="0" smtClean="0"/>
              <a:t>составление формулировок </a:t>
            </a:r>
            <a:r>
              <a:rPr lang="ru-RU" sz="1400" dirty="0"/>
              <a:t>тем для бесед, тренингов, конкурсов и других мероприятий исключительно </a:t>
            </a:r>
            <a:r>
              <a:rPr lang="ru-RU" sz="1400" u="sng" dirty="0"/>
              <a:t>в  жизнеутверждающем  </a:t>
            </a:r>
            <a:r>
              <a:rPr lang="ru-RU" sz="1400" u="sng" dirty="0" smtClean="0"/>
              <a:t>ключе;</a:t>
            </a:r>
            <a:r>
              <a:rPr lang="ru-RU" sz="1400" dirty="0" smtClean="0"/>
              <a:t> </a:t>
            </a:r>
          </a:p>
          <a:p>
            <a:r>
              <a:rPr lang="ru-RU" sz="1400" b="1" u="sng" dirty="0" smtClean="0"/>
              <a:t>предпочтительнее  </a:t>
            </a:r>
            <a:r>
              <a:rPr lang="ru-RU" sz="1400" b="1" u="sng" dirty="0"/>
              <a:t>обсуждать  следующие вопросы</a:t>
            </a:r>
            <a:r>
              <a:rPr lang="ru-RU" sz="1400" dirty="0" smtClean="0"/>
              <a:t>: </a:t>
            </a:r>
            <a:endParaRPr lang="ru-RU" sz="1400" dirty="0"/>
          </a:p>
          <a:p>
            <a:r>
              <a:rPr lang="ru-RU" sz="1400" dirty="0"/>
              <a:t>- о жизни и здоровье</a:t>
            </a:r>
            <a:r>
              <a:rPr lang="ru-RU" sz="1400" dirty="0" smtClean="0"/>
              <a:t>,  </a:t>
            </a:r>
            <a:r>
              <a:rPr lang="ru-RU" sz="1400" dirty="0"/>
              <a:t>семье , спорте, учебе и труде, </a:t>
            </a:r>
          </a:p>
          <a:p>
            <a:r>
              <a:rPr lang="ru-RU" sz="1400" dirty="0"/>
              <a:t>- о нравственности и духовности</a:t>
            </a:r>
            <a:r>
              <a:rPr lang="ru-RU" sz="1400" dirty="0" smtClean="0"/>
              <a:t>, </a:t>
            </a:r>
            <a:r>
              <a:rPr lang="ru-RU" sz="1400" b="1" u="sng" dirty="0" smtClean="0"/>
              <a:t>о </a:t>
            </a:r>
            <a:r>
              <a:rPr lang="ru-RU" sz="1400" b="1" u="sng" dirty="0"/>
              <a:t>трудностях в жизни  и  путях их   преодоления,</a:t>
            </a:r>
            <a:endParaRPr lang="ru-RU" sz="1400" dirty="0"/>
          </a:p>
          <a:p>
            <a:r>
              <a:rPr lang="ru-RU" sz="1400" dirty="0" smtClean="0"/>
              <a:t>- </a:t>
            </a:r>
            <a:r>
              <a:rPr lang="ru-RU" sz="1400" dirty="0"/>
              <a:t>о риске  в  жизни  и  необходимости  быть бдительным, беречь и сохранять себя, </a:t>
            </a:r>
          </a:p>
          <a:p>
            <a:r>
              <a:rPr lang="ru-RU" sz="1400" dirty="0"/>
              <a:t>- о том, как  управлять  своим  поведением  и преодолевать </a:t>
            </a:r>
            <a:r>
              <a:rPr lang="ru-RU" sz="1400" dirty="0" smtClean="0"/>
              <a:t>комплексы.</a:t>
            </a:r>
            <a:endParaRPr lang="ru-RU" sz="1400" dirty="0"/>
          </a:p>
          <a:p>
            <a:r>
              <a:rPr lang="ru-RU" sz="1400" dirty="0" smtClean="0"/>
              <a:t>вовремя </a:t>
            </a:r>
            <a:r>
              <a:rPr lang="ru-RU" sz="1400" dirty="0"/>
              <a:t>пресечь </a:t>
            </a:r>
            <a:r>
              <a:rPr lang="ru-RU" sz="1400" dirty="0" smtClean="0"/>
              <a:t> распространение негативных (криминальных) субкультур  </a:t>
            </a:r>
            <a:r>
              <a:rPr lang="ru-RU" sz="1400" dirty="0"/>
              <a:t>и </a:t>
            </a:r>
            <a:r>
              <a:rPr lang="ru-RU" sz="1400" dirty="0" smtClean="0"/>
              <a:t>предотвратить их популяризацию;</a:t>
            </a:r>
          </a:p>
          <a:p>
            <a:r>
              <a:rPr lang="ru-RU" sz="1400" dirty="0" smtClean="0"/>
              <a:t>создать </a:t>
            </a:r>
            <a:r>
              <a:rPr lang="ru-RU" sz="1400" dirty="0"/>
              <a:t>здоровый психологический климат, </a:t>
            </a:r>
            <a:r>
              <a:rPr lang="ru-RU" sz="1400" dirty="0" smtClean="0"/>
              <a:t>обеспечить поддержание </a:t>
            </a:r>
            <a:r>
              <a:rPr lang="ru-RU" sz="1400" dirty="0"/>
              <a:t>дисциплины и развитие позитивной инициативы детей например в самоуправлении или социальном </a:t>
            </a:r>
            <a:r>
              <a:rPr lang="ru-RU" sz="1400" dirty="0" smtClean="0"/>
              <a:t>проектировании; </a:t>
            </a:r>
          </a:p>
          <a:p>
            <a:r>
              <a:rPr lang="ru-RU" sz="1400" dirty="0" smtClean="0"/>
              <a:t>в </a:t>
            </a:r>
            <a:r>
              <a:rPr lang="ru-RU" sz="1400" dirty="0"/>
              <a:t>сложных ситуациях необходимо обращаться к специалистам- </a:t>
            </a:r>
            <a:r>
              <a:rPr lang="ru-RU" sz="1400" dirty="0" smtClean="0"/>
              <a:t> </a:t>
            </a:r>
            <a:r>
              <a:rPr lang="ru-RU" sz="1400" dirty="0"/>
              <a:t>к сотрудникам </a:t>
            </a:r>
            <a:r>
              <a:rPr lang="ru-RU" sz="1400" dirty="0" err="1"/>
              <a:t>правоохранителных</a:t>
            </a:r>
            <a:r>
              <a:rPr lang="ru-RU" sz="1400" dirty="0"/>
              <a:t> органов, </a:t>
            </a:r>
            <a:r>
              <a:rPr lang="ru-RU" sz="1400" dirty="0" smtClean="0"/>
              <a:t>наркологам, </a:t>
            </a:r>
            <a:r>
              <a:rPr lang="ru-RU" sz="1400" dirty="0"/>
              <a:t>психологам и </a:t>
            </a:r>
            <a:r>
              <a:rPr lang="ru-RU" sz="1400" dirty="0" smtClean="0"/>
              <a:t>т.д</a:t>
            </a:r>
            <a:r>
              <a:rPr lang="ru-RU" sz="1400" dirty="0"/>
              <a:t>.</a:t>
            </a:r>
          </a:p>
          <a:p>
            <a:pPr algn="just">
              <a:spcBef>
                <a:spcPts val="0"/>
              </a:spcBef>
            </a:pPr>
            <a:endParaRPr lang="ru-RU" sz="1400"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29064" y="205979"/>
            <a:ext cx="928586" cy="743015"/>
          </a:xfrm>
          <a:prstGeom prst="rect">
            <a:avLst/>
          </a:prstGeom>
          <a:noFill/>
        </p:spPr>
      </p:pic>
    </p:spTree>
    <p:extLst>
      <p:ext uri="{BB962C8B-B14F-4D97-AF65-F5344CB8AC3E}">
        <p14:creationId xmlns:p14="http://schemas.microsoft.com/office/powerpoint/2010/main" xmlns="" val="429754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t>
            </a:r>
            <a:r>
              <a:rPr lang="ru-RU" dirty="0" smtClean="0"/>
              <a:t>   </a:t>
            </a:r>
            <a:r>
              <a:rPr lang="ru-RU" sz="1600" b="1" dirty="0" smtClean="0"/>
              <a:t>Обеспечение </a:t>
            </a:r>
            <a:r>
              <a:rPr lang="ru-RU" sz="1600" b="1" dirty="0"/>
              <a:t>информационной безопасности, регламентированной   Федеральным Законом РФ от 29.12.2010 г. №436-ФЗ «О защите детей  от  информации, причиняющей  вред  их  здоровью  и </a:t>
            </a:r>
            <a:r>
              <a:rPr lang="ru-RU" sz="1600" b="1" dirty="0" smtClean="0"/>
              <a:t>развитию </a:t>
            </a:r>
            <a:r>
              <a:rPr lang="ru-RU" sz="1800" dirty="0" smtClean="0"/>
              <a:t>:</a:t>
            </a:r>
            <a:r>
              <a:rPr lang="ru-RU" sz="1800" dirty="0"/>
              <a:t/>
            </a:r>
            <a:br>
              <a:rPr lang="ru-RU" sz="1800" dirty="0"/>
            </a:br>
            <a:endParaRPr lang="ru-RU" sz="1800" dirty="0"/>
          </a:p>
        </p:txBody>
      </p:sp>
      <p:sp>
        <p:nvSpPr>
          <p:cNvPr id="3" name="Объект 2"/>
          <p:cNvSpPr>
            <a:spLocks noGrp="1"/>
          </p:cNvSpPr>
          <p:nvPr>
            <p:ph idx="1"/>
          </p:nvPr>
        </p:nvSpPr>
        <p:spPr/>
        <p:txBody>
          <a:bodyPr>
            <a:noAutofit/>
          </a:bodyPr>
          <a:lstStyle/>
          <a:p>
            <a:r>
              <a:rPr lang="ru-RU" sz="1100" dirty="0"/>
              <a:t>к </a:t>
            </a:r>
            <a:r>
              <a:rPr lang="ru-RU" sz="1100" b="1" dirty="0"/>
              <a:t>информации, категорически запрещенной</a:t>
            </a:r>
            <a:r>
              <a:rPr lang="ru-RU" sz="1100" dirty="0"/>
              <a:t> для распространения среди детей, относится следующая информация:</a:t>
            </a:r>
          </a:p>
          <a:p>
            <a:r>
              <a:rPr lang="ru-RU" sz="1100" dirty="0"/>
              <a:t>1) побуждающая  детей  к  совершению  действий, представляющих угрозу их жизни и (или) здоровью, в том числе к причинению вреда своему здоровью, самоубийству;</a:t>
            </a:r>
          </a:p>
          <a:p>
            <a:r>
              <a:rPr lang="ru-RU" sz="1100" dirty="0"/>
              <a:t>2) способная вызвать у детей желание употребить  </a:t>
            </a:r>
            <a:r>
              <a:rPr lang="ru-RU" sz="1100" b="1" dirty="0"/>
              <a:t>наркотические средства,</a:t>
            </a:r>
            <a:r>
              <a:rPr lang="ru-RU" sz="1100" dirty="0"/>
              <a:t> психотропные и (или) одурманивающие вещества, табачные изделия, </a:t>
            </a:r>
            <a:r>
              <a:rPr lang="ru-RU" sz="1100" b="1" dirty="0"/>
              <a:t>алкогольную </a:t>
            </a:r>
            <a:r>
              <a:rPr lang="ru-RU" sz="1100" dirty="0"/>
              <a:t>и спиртосодержащую </a:t>
            </a:r>
            <a:r>
              <a:rPr lang="ru-RU" sz="1100" b="1" dirty="0"/>
              <a:t>продукцию</a:t>
            </a:r>
            <a:r>
              <a:rPr lang="ru-RU" sz="1100" dirty="0"/>
              <a:t>, </a:t>
            </a:r>
            <a:r>
              <a:rPr lang="ru-RU" sz="1100" b="1" dirty="0"/>
              <a:t>пиво </a:t>
            </a:r>
            <a:r>
              <a:rPr lang="ru-RU" sz="1100" dirty="0"/>
              <a:t>и напитки, изготавливаемые на его основе, </a:t>
            </a:r>
            <a:r>
              <a:rPr lang="ru-RU" sz="1100" b="1" dirty="0"/>
              <a:t>принять участие в азартных играх, заниматься проституцией, бродяжничеством или попрошайничеством</a:t>
            </a:r>
            <a:r>
              <a:rPr lang="ru-RU" sz="1100" dirty="0"/>
              <a:t>;</a:t>
            </a:r>
          </a:p>
          <a:p>
            <a:r>
              <a:rPr lang="ru-RU" sz="1100" dirty="0"/>
              <a:t>3) обосновывающая или оправдывающая </a:t>
            </a:r>
            <a:r>
              <a:rPr lang="ru-RU" sz="1100" b="1" dirty="0"/>
              <a:t>допустимость насилия</a:t>
            </a:r>
            <a:r>
              <a:rPr lang="ru-RU" sz="1100" dirty="0"/>
              <a:t> и (или) жестокости либо </a:t>
            </a:r>
            <a:r>
              <a:rPr lang="ru-RU" sz="1100" b="1" dirty="0"/>
              <a:t>побуждающая осуществлять насильственные действия</a:t>
            </a:r>
            <a:r>
              <a:rPr lang="ru-RU" sz="1100" dirty="0"/>
              <a:t> по отношению к людям или животным, </a:t>
            </a:r>
            <a:br>
              <a:rPr lang="ru-RU" sz="1100" dirty="0"/>
            </a:br>
            <a:r>
              <a:rPr lang="ru-RU" sz="1100" dirty="0"/>
              <a:t>4) отрицающая </a:t>
            </a:r>
            <a:r>
              <a:rPr lang="ru-RU" sz="1100" b="1" dirty="0"/>
              <a:t>семейные ценности</a:t>
            </a:r>
            <a:r>
              <a:rPr lang="ru-RU" sz="1100" dirty="0"/>
              <a:t>, пропагандирующая нетрадиционные сексуальные отношения и формирующая неуважение к родителям и (или) другим членам семьи;</a:t>
            </a:r>
          </a:p>
          <a:p>
            <a:r>
              <a:rPr lang="ru-RU" sz="1100" dirty="0"/>
              <a:t>5) </a:t>
            </a:r>
            <a:r>
              <a:rPr lang="ru-RU" sz="1100" b="1" dirty="0"/>
              <a:t>оправдывающая противоправное поведение</a:t>
            </a:r>
            <a:r>
              <a:rPr lang="ru-RU" sz="1100" dirty="0"/>
              <a:t>;</a:t>
            </a:r>
          </a:p>
          <a:p>
            <a:r>
              <a:rPr lang="ru-RU" sz="1100" dirty="0"/>
              <a:t>6) содержащая нецензурную брань;</a:t>
            </a:r>
          </a:p>
          <a:p>
            <a:r>
              <a:rPr lang="ru-RU" sz="1100" dirty="0"/>
              <a:t>7) содержащая информацию порнографического  характера,</a:t>
            </a:r>
          </a:p>
          <a:p>
            <a:r>
              <a:rPr lang="ru-RU" sz="1100" dirty="0"/>
              <a:t>8) </a:t>
            </a:r>
            <a:r>
              <a:rPr lang="ru-RU" sz="1100" b="1" dirty="0"/>
              <a:t>персональные данные   несовершеннолетнего</a:t>
            </a:r>
            <a:r>
              <a:rPr lang="ru-RU" sz="1100" dirty="0"/>
              <a:t>, </a:t>
            </a:r>
            <a:r>
              <a:rPr lang="ru-RU" sz="1100" b="1" dirty="0"/>
              <a:t>пострадавшего в результате противоправных действий (бездействия),</a:t>
            </a:r>
            <a:r>
              <a:rPr lang="ru-RU" sz="1100" dirty="0"/>
              <a:t> включая фамилии, имена, отчества, фото- и видеоизображения такого несовершеннолетнего, его родителей и иных законных представителей, дату рождения такого несовершеннолетнего, аудиозапись его голоса, место его жительства или место временного пребывания, место его учебы или работы, иную информацию, позволяющую прямо или косвенно установить личность такого несовершеннолетнего.</a:t>
            </a:r>
            <a:br>
              <a:rPr lang="ru-RU" sz="1100" dirty="0"/>
            </a:br>
            <a:r>
              <a:rPr lang="ru-RU" sz="1100" b="1" dirty="0"/>
              <a:t>    </a:t>
            </a:r>
            <a:endParaRPr lang="ru-RU" sz="1100" dirty="0"/>
          </a:p>
          <a:p>
            <a:endParaRPr lang="ru-RU" sz="1100" dirty="0"/>
          </a:p>
        </p:txBody>
      </p:sp>
      <p:pic>
        <p:nvPicPr>
          <p:cNvPr id="4" name="Picture 2" descr="C:\Users\Админ\Downloads\47081.jpg"/>
          <p:cNvPicPr>
            <a:picLocks noChangeAspect="1" noChangeArrowheads="1"/>
          </p:cNvPicPr>
          <p:nvPr/>
        </p:nvPicPr>
        <p:blipFill>
          <a:blip r:embed="rId2" cstate="email"/>
          <a:srcRect/>
          <a:stretch>
            <a:fillRect/>
          </a:stretch>
        </p:blipFill>
        <p:spPr bwMode="auto">
          <a:xfrm>
            <a:off x="0" y="263096"/>
            <a:ext cx="928586" cy="743015"/>
          </a:xfrm>
          <a:prstGeom prst="rect">
            <a:avLst/>
          </a:prstGeom>
          <a:noFill/>
        </p:spPr>
      </p:pic>
    </p:spTree>
    <p:extLst>
      <p:ext uri="{BB962C8B-B14F-4D97-AF65-F5344CB8AC3E}">
        <p14:creationId xmlns:p14="http://schemas.microsoft.com/office/powerpoint/2010/main" xmlns="" val="2061603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МЕТОДИЧЕСКАЯ БАЗА</a:t>
            </a:r>
          </a:p>
        </p:txBody>
      </p:sp>
      <p:sp>
        <p:nvSpPr>
          <p:cNvPr id="3" name="Объект 2"/>
          <p:cNvSpPr>
            <a:spLocks noGrp="1"/>
          </p:cNvSpPr>
          <p:nvPr>
            <p:ph idx="1"/>
          </p:nvPr>
        </p:nvSpPr>
        <p:spPr/>
        <p:txBody>
          <a:bodyPr>
            <a:normAutofit/>
          </a:bodyPr>
          <a:lstStyle/>
          <a:p>
            <a:pPr algn="just"/>
            <a:r>
              <a:rPr lang="ru-RU" sz="1600" dirty="0"/>
              <a:t>сайт Федерального Центра по защите прав и интересов детей (</a:t>
            </a:r>
            <a:r>
              <a:rPr lang="ru-RU" sz="1600" u="sng" dirty="0">
                <a:hlinkClick r:id="rId2"/>
              </a:rPr>
              <a:t>http://fcprc.ru/metodicheskie-materialyi/</a:t>
            </a:r>
            <a:r>
              <a:rPr lang="ru-RU" sz="1600" dirty="0"/>
              <a:t>) , раздел «Методические материалы»  </a:t>
            </a:r>
          </a:p>
          <a:p>
            <a:pPr algn="just"/>
            <a:r>
              <a:rPr lang="ru-RU" sz="1600" dirty="0"/>
              <a:t>страница «Методические материалы по обеспечению психологической безопасности» </a:t>
            </a:r>
          </a:p>
          <a:p>
            <a:pPr marL="0" indent="0" algn="just">
              <a:buNone/>
            </a:pPr>
            <a:r>
              <a:rPr lang="ru-RU" sz="1600" b="1" u="sng" dirty="0"/>
              <a:t>Все пособия, </a:t>
            </a:r>
            <a:r>
              <a:rPr lang="ru-RU" sz="1600" b="1" u="sng" dirty="0" smtClean="0"/>
              <a:t>размещенные </a:t>
            </a:r>
            <a:r>
              <a:rPr lang="ru-RU" sz="1600" b="1" u="sng" dirty="0"/>
              <a:t>на сайте,  имеют гриф </a:t>
            </a:r>
            <a:r>
              <a:rPr lang="ru-RU" sz="1600" b="1" u="sng" dirty="0" err="1"/>
              <a:t>Минпросвещения</a:t>
            </a:r>
            <a:r>
              <a:rPr lang="ru-RU" sz="1600" b="1" u="sng" dirty="0"/>
              <a:t> России</a:t>
            </a:r>
          </a:p>
          <a:p>
            <a:pPr marL="0" indent="0" algn="just">
              <a:buNone/>
            </a:pPr>
            <a:r>
              <a:rPr lang="ru-RU" sz="1600" b="1" u="sng" dirty="0" smtClean="0"/>
              <a:t>Навигатор </a:t>
            </a:r>
            <a:r>
              <a:rPr lang="ru-RU" sz="1600" b="1" u="sng" dirty="0"/>
              <a:t>профилактики </a:t>
            </a:r>
            <a:r>
              <a:rPr lang="ru-RU" sz="1600" dirty="0" smtClean="0"/>
              <a:t>- наборы </a:t>
            </a:r>
            <a:r>
              <a:rPr lang="ru-RU" sz="1600" dirty="0"/>
              <a:t>памяток и инструкций для педагогов – размещен </a:t>
            </a:r>
            <a:r>
              <a:rPr lang="ru-RU" sz="1600" dirty="0" smtClean="0"/>
              <a:t> на </a:t>
            </a:r>
            <a:r>
              <a:rPr lang="ru-RU" sz="1600" dirty="0"/>
              <a:t>сайте </a:t>
            </a:r>
            <a:r>
              <a:rPr lang="ru-RU" sz="1600" dirty="0" smtClean="0"/>
              <a:t>разработчика - </a:t>
            </a:r>
            <a:r>
              <a:rPr lang="ru-RU" sz="1600" dirty="0"/>
              <a:t>Московского государственного </a:t>
            </a:r>
            <a:r>
              <a:rPr lang="ru-RU" sz="1600" dirty="0" smtClean="0"/>
              <a:t>психолого-педагогического университета- </a:t>
            </a:r>
          </a:p>
          <a:p>
            <a:pPr marL="0" indent="0" algn="just">
              <a:buNone/>
            </a:pPr>
            <a:r>
              <a:rPr lang="en-US" sz="1600" dirty="0" smtClean="0"/>
              <a:t>https://</a:t>
            </a:r>
            <a:r>
              <a:rPr lang="en-US" sz="1600" dirty="0"/>
              <a:t>mgppu.ru/about/publications/deviant_behaviour</a:t>
            </a:r>
            <a:endParaRPr lang="ru-RU" sz="1600" dirty="0"/>
          </a:p>
          <a:p>
            <a:pPr marL="0" indent="0" algn="just">
              <a:buNone/>
            </a:pPr>
            <a:r>
              <a:rPr lang="ru-RU" sz="1600" dirty="0" smtClean="0"/>
              <a:t> и на портале Дворца им.В.П.Поляничко </a:t>
            </a:r>
            <a:r>
              <a:rPr lang="en-US" sz="1600" dirty="0"/>
              <a:t>www</a:t>
            </a:r>
            <a:r>
              <a:rPr lang="ru-RU" sz="1600" dirty="0"/>
              <a:t>.odtdm.ru в разделе «Важная информация» </a:t>
            </a:r>
          </a:p>
        </p:txBody>
      </p:sp>
      <p:pic>
        <p:nvPicPr>
          <p:cNvPr id="4" name="Picture 2" descr="C:\Users\Админ\Downloads\47081.jpg"/>
          <p:cNvPicPr>
            <a:picLocks noChangeAspect="1" noChangeArrowheads="1"/>
          </p:cNvPicPr>
          <p:nvPr/>
        </p:nvPicPr>
        <p:blipFill>
          <a:blip r:embed="rId3" cstate="email"/>
          <a:srcRect/>
          <a:stretch>
            <a:fillRect/>
          </a:stretch>
        </p:blipFill>
        <p:spPr bwMode="auto">
          <a:xfrm>
            <a:off x="485100" y="263096"/>
            <a:ext cx="928586" cy="743015"/>
          </a:xfrm>
          <a:prstGeom prst="rect">
            <a:avLst/>
          </a:prstGeom>
          <a:noFill/>
        </p:spPr>
      </p:pic>
    </p:spTree>
    <p:extLst>
      <p:ext uri="{BB962C8B-B14F-4D97-AF65-F5344CB8AC3E}">
        <p14:creationId xmlns:p14="http://schemas.microsoft.com/office/powerpoint/2010/main" xmlns="" val="217758730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4629</TotalTime>
  <Words>2210</Words>
  <Application>Microsoft Office PowerPoint</Application>
  <PresentationFormat>Экран (16:9)</PresentationFormat>
  <Paragraphs>149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Современные подходы к организации профилактики негативных явлений в детско-подростковой среде   Шпинева Ю.И., главный специалист министерства образования Оренбургской области</vt:lpstr>
      <vt:lpstr>НОРМАТИВНО-ПРАВОВАЯ БАЗА</vt:lpstr>
      <vt:lpstr>ОСНОВНЫЕ  СТРАТЕГИЧЕСКИЕ НАПРАВЛЕНИЯ развития  единой воспитательной среды образовательной организации   (из Концепции развития системы профилактики безнадзорности и правонарушений  несовершеннолетних до 2020 года ) </vt:lpstr>
      <vt:lpstr>Основные формы деятельности по профилактике безнадзорности и правонарушений, формирования законопослушного поведения несовершеннолетних : </vt:lpstr>
      <vt:lpstr>В соответствии с законодательством в компетенцию образовательных организаций входит (ОБЯЗАННОСТИ):</vt:lpstr>
      <vt:lpstr>Особенности организации профилактических мероприятий  с несовершеннолетними (и их семьями), состоящими на различных видах учета </vt:lpstr>
      <vt:lpstr>Основные принципы профилактической работы: </vt:lpstr>
      <vt:lpstr>    Обеспечение информационной безопасности, регламентированной   Федеральным Законом РФ от 29.12.2010 г. №436-ФЗ «О защите детей  от  информации, причиняющей  вред  их  здоровью  и развитию : </vt:lpstr>
      <vt:lpstr>МЕТОДИЧЕСКАЯ БАЗА</vt:lpstr>
      <vt:lpstr>ВЫДЕРЖКА ИЗ  МЕТОДИЧЕСКИХ РЕКОМЕНДАЦИЙ  ДЛЯ ПЕДАГОГОВ ОБЩЕОБРАЗОВАТЕЛЬНЫХ ОРГАНИЗАЦИЙ   «ОБЕСПЕЧЕНИЕ ПСИХОЛОГИЧЕСКОЙ БЕЗОПАСНОСТИВ ДЕТСКО-ПОДРОСТКОВОЙ СРЕДЕ»  (Москва, 2018)</vt:lpstr>
      <vt:lpstr>ВЫДЕРЖКА  ИЗ  МЕТОДИЧЕСКИХ РЕКОМЕНДАЦИЙ  ДЛЯ ПЕДАГОГОВ ОБЩЕОБРАЗОВАТЕЛЬНЫХ ОРГАНИЗАЦИЙ   «ОБЕСПЕЧЕНИЕ ПСИХОЛОГИЧЕСКОЙ БЕЗОПАСНОСТИ В ДЕТСКО-ПОДРОСТКОВОЙ СРЕДЕ»  (Москва, 2018)</vt:lpstr>
      <vt:lpstr>ВЫДЕРЖКА ИЗ НАВИГАТОРА  ПРОФИЛАКТИКИ</vt:lpstr>
      <vt:lpstr>ИНФОРМАЦИОННЫЕ РЕСУРСЫ (ТЕМАТИЧЕСКИЕ  СТРАНИЦЫ)</vt:lpstr>
      <vt:lpstr>Реестр психолого-педагогических программ,  рекомендуемых для организации и проведения профилактической работы</vt:lpstr>
      <vt:lpstr>АКТУАЛЬНЫЕ ФОРМЫ И ИНФОРМАЦИОННО-МЕТОДИЧЕСКИЕ  МАТЕРИАЛЫ ДЛЯ ПРОВЕДЕНИЯ ПРОФИЛАКТИЧЕСКОЙ  РАБОТЫ</vt:lpstr>
      <vt:lpstr> Полезные ресурсы: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 основных итогах работы региональной системы образования  в 2018 году и задачах на 2019 год</dc:title>
  <dc:creator>Густова Надежда</dc:creator>
  <cp:lastModifiedBy>Admin</cp:lastModifiedBy>
  <cp:revision>598</cp:revision>
  <cp:lastPrinted>2020-08-19T06:45:00Z</cp:lastPrinted>
  <dcterms:created xsi:type="dcterms:W3CDTF">2017-08-17T17:29:55Z</dcterms:created>
  <dcterms:modified xsi:type="dcterms:W3CDTF">2020-08-21T06:19:05Z</dcterms:modified>
</cp:coreProperties>
</file>